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72" r:id="rId2"/>
    <p:sldMasterId id="2147483684" r:id="rId3"/>
  </p:sldMasterIdLst>
  <p:notesMasterIdLst>
    <p:notesMasterId r:id="rId61"/>
  </p:notesMasterIdLst>
  <p:sldIdLst>
    <p:sldId id="256" r:id="rId4"/>
    <p:sldId id="257" r:id="rId5"/>
    <p:sldId id="259" r:id="rId6"/>
    <p:sldId id="273" r:id="rId7"/>
    <p:sldId id="296" r:id="rId8"/>
    <p:sldId id="327" r:id="rId9"/>
    <p:sldId id="289" r:id="rId10"/>
    <p:sldId id="329" r:id="rId11"/>
    <p:sldId id="291" r:id="rId12"/>
    <p:sldId id="318" r:id="rId13"/>
    <p:sldId id="322" r:id="rId14"/>
    <p:sldId id="325" r:id="rId15"/>
    <p:sldId id="278" r:id="rId16"/>
    <p:sldId id="279" r:id="rId17"/>
    <p:sldId id="295" r:id="rId18"/>
    <p:sldId id="293" r:id="rId19"/>
    <p:sldId id="314" r:id="rId20"/>
    <p:sldId id="316" r:id="rId21"/>
    <p:sldId id="292" r:id="rId22"/>
    <p:sldId id="317" r:id="rId23"/>
    <p:sldId id="336" r:id="rId24"/>
    <p:sldId id="271" r:id="rId25"/>
    <p:sldId id="286" r:id="rId26"/>
    <p:sldId id="330" r:id="rId27"/>
    <p:sldId id="331" r:id="rId28"/>
    <p:sldId id="307" r:id="rId29"/>
    <p:sldId id="280" r:id="rId30"/>
    <p:sldId id="282" r:id="rId31"/>
    <p:sldId id="267" r:id="rId32"/>
    <p:sldId id="308" r:id="rId33"/>
    <p:sldId id="299" r:id="rId34"/>
    <p:sldId id="263" r:id="rId35"/>
    <p:sldId id="309" r:id="rId36"/>
    <p:sldId id="324" r:id="rId37"/>
    <p:sldId id="310" r:id="rId38"/>
    <p:sldId id="264" r:id="rId39"/>
    <p:sldId id="311" r:id="rId40"/>
    <p:sldId id="298" r:id="rId41"/>
    <p:sldId id="313" r:id="rId42"/>
    <p:sldId id="321" r:id="rId43"/>
    <p:sldId id="320" r:id="rId44"/>
    <p:sldId id="312" r:id="rId45"/>
    <p:sldId id="281" r:id="rId46"/>
    <p:sldId id="283" r:id="rId47"/>
    <p:sldId id="285" r:id="rId48"/>
    <p:sldId id="326" r:id="rId49"/>
    <p:sldId id="284" r:id="rId50"/>
    <p:sldId id="268" r:id="rId51"/>
    <p:sldId id="269" r:id="rId52"/>
    <p:sldId id="301" r:id="rId53"/>
    <p:sldId id="303" r:id="rId54"/>
    <p:sldId id="304" r:id="rId55"/>
    <p:sldId id="332" r:id="rId56"/>
    <p:sldId id="333" r:id="rId57"/>
    <p:sldId id="334" r:id="rId58"/>
    <p:sldId id="305" r:id="rId59"/>
    <p:sldId id="270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tor, Ashley Nicole" initials="ANV" lastIdx="3" clrIdx="0">
    <p:extLst>
      <p:ext uri="{19B8F6BF-5375-455C-9EA6-DF929625EA0E}">
        <p15:presenceInfo xmlns:p15="http://schemas.microsoft.com/office/powerpoint/2012/main" userId="Vetor, Ashley Nicole" providerId="None"/>
      </p:ext>
    </p:extLst>
  </p:cmAuthor>
  <p:cmAuthor id="2" name="Faber, Kelley Michelle" initials="FKM" lastIdx="46" clrIdx="1">
    <p:extLst>
      <p:ext uri="{19B8F6BF-5375-455C-9EA6-DF929625EA0E}">
        <p15:presenceInfo xmlns:p15="http://schemas.microsoft.com/office/powerpoint/2012/main" userId="S-1-5-21-1085031214-1292428093-527237240-219034" providerId="AD"/>
      </p:ext>
    </p:extLst>
  </p:cmAuthor>
  <p:cmAuthor id="3" name="Ayres, Elizabeth" initials="AE" lastIdx="5" clrIdx="2">
    <p:extLst>
      <p:ext uri="{19B8F6BF-5375-455C-9EA6-DF929625EA0E}">
        <p15:presenceInfo xmlns:p15="http://schemas.microsoft.com/office/powerpoint/2012/main" userId="S-1-5-21-1085031214-1292428093-527237240-1146004" providerId="AD"/>
      </p:ext>
    </p:extLst>
  </p:cmAuthor>
  <p:cmAuthor id="4" name="Potter, Madeline" initials="PM" lastIdx="18" clrIdx="3">
    <p:extLst>
      <p:ext uri="{19B8F6BF-5375-455C-9EA6-DF929625EA0E}">
        <p15:presenceInfo xmlns:p15="http://schemas.microsoft.com/office/powerpoint/2012/main" userId="S-1-5-21-1085031214-1292428093-527237240-1102665" providerId="AD"/>
      </p:ext>
    </p:extLst>
  </p:cmAuthor>
  <p:cmAuthor id="5" name="Foroud, Tatiana M" initials="FTM" lastIdx="3" clrIdx="4">
    <p:extLst>
      <p:ext uri="{19B8F6BF-5375-455C-9EA6-DF929625EA0E}">
        <p15:presenceInfo xmlns:p15="http://schemas.microsoft.com/office/powerpoint/2012/main" userId="S-1-5-21-1085031214-1292428093-527237240-843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9C7"/>
    <a:srgbClr val="D0D8E5"/>
    <a:srgbClr val="C3ACCC"/>
    <a:srgbClr val="86C89C"/>
    <a:srgbClr val="FF7C80"/>
    <a:srgbClr val="FF9999"/>
    <a:srgbClr val="FFCC66"/>
    <a:srgbClr val="FFCC99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6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4E0050-01D5-4A5D-881B-D1616C19B98A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2DBB993-87B9-45D1-AF74-3577E53734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3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9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53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5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6EAD36-93D6-453A-8CB8-1219B05BB5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591CB3-A816-4701-8C4F-5E353B4FC8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14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96CCC-38E1-4B99-B09B-2E6575338B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E238A-B82B-4538-BB49-5B6786B287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26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0FC487-0679-46B4-8B10-0931C1146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B984E-08AD-44AB-8BF1-A1B38E11A7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57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D6CD27-ED1F-49E8-8F83-05618691F8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E5F0B-4576-4CFF-A4D3-98AE84A30C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31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1C8260-B88E-4797-B003-4F106AF382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80A94-81A8-4D88-B9A8-B7447F31D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97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DB5AB-9C2D-4693-88FC-5BAB9EE405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C7352B-A712-49DD-A4B6-618B1A49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0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B07FB4-F3E8-4BB3-9E65-261B0F2AA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80C30-FA50-48F3-9AA1-FB56E9940F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9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4AF107-BA67-4525-99D4-7959F514AD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A54C12-0156-4CC1-81CE-4A2A6B914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3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82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943159-F804-4425-BD0B-EA63208088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3B899E-25CA-4ACE-B13B-DC7717619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25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0004E1-6BD4-46E9-84C6-4B6079F03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577195-5018-4238-999C-7A88FC7451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72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EF5156-A76A-499C-B1B0-C5B56D45B6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D65853-5DB0-4C41-B3EB-038CA2C08A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21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7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66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27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22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66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61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30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72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07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49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62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6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86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9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2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6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2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19C76-A50A-499A-8704-DA9B08735136}" type="datetimeFigureOut">
              <a:rPr lang="en-US" smtClean="0"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9C844-F23B-47F5-8C3D-153D7C69E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4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40076-365E-4F1C-9A0B-4864F2CDCDB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204DA6-38AE-41F9-B077-A442DC6DA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2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423A-3FFF-47C8-AF51-3D03B5D931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3412-B4B7-46EA-AD42-1E5319F3E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8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alzstudy@iu.ed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s://ncrad.org/resource_4rtni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its.iu.edu/artfl-lefftds/videos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preanalytix.com/videos/rna-tube-collection-vide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kits.iu.edu/4rtni-2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ncrad.org/resource_4rtni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ncrad.org/resource/4rtni.html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ncrad.org/friday_blood_draws.html" TargetMode="External"/><Relationship Id="rId7" Type="http://schemas.openxmlformats.org/officeDocument/2006/relationships/image" Target="../media/image67.png"/><Relationship Id="rId2" Type="http://schemas.openxmlformats.org/officeDocument/2006/relationships/hyperlink" Target="https://ncrad.org/holiday_closure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rad.org/resource/4rtni.html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rad.org/" TargetMode="External"/><Relationship Id="rId2" Type="http://schemas.openxmlformats.org/officeDocument/2006/relationships/hyperlink" Target="mailto:alzstudy@iu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ndelay@iu.edu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084" y="312237"/>
            <a:ext cx="9144000" cy="2387600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8586" y="5241852"/>
            <a:ext cx="7846828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dirty="0" smtClean="0"/>
              <a:t>4RTNI-2 Biorepository Training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43" y="-333291"/>
            <a:ext cx="6100973" cy="5929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0166" y="6081132"/>
            <a:ext cx="271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Version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8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4RTNI-2 Longitudinal Kits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755415"/>
              </p:ext>
            </p:extLst>
          </p:nvPr>
        </p:nvGraphicFramePr>
        <p:xfrm>
          <a:off x="928573" y="1774867"/>
          <a:ext cx="4857750" cy="3672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0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Quantity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4RTNI-2 </a:t>
                      </a:r>
                      <a:r>
                        <a:rPr lang="en-US" sz="1200" dirty="0" smtClean="0">
                          <a:effectLst/>
                        </a:rPr>
                        <a:t>Longitudinal </a:t>
                      </a:r>
                      <a:r>
                        <a:rPr lang="en-US" sz="1200" dirty="0">
                          <a:effectLst/>
                        </a:rPr>
                        <a:t>Blood Kit Components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EDTA (Lavender-Top) Blood Collection Tube (10 ml)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Cryovial</a:t>
                      </a:r>
                      <a:r>
                        <a:rPr lang="en-US" sz="1200" dirty="0">
                          <a:effectLst/>
                        </a:rPr>
                        <a:t> tube (2 ml) with lavender cap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Cryovial</a:t>
                      </a:r>
                      <a:r>
                        <a:rPr lang="en-US" sz="1200" dirty="0">
                          <a:effectLst/>
                        </a:rPr>
                        <a:t> tube (2 ml) with clear cap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Cryovial</a:t>
                      </a:r>
                      <a:r>
                        <a:rPr lang="en-US" sz="1200" dirty="0">
                          <a:effectLst/>
                        </a:rPr>
                        <a:t> tube (2 ml) with blue cap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Disposable graduated transfer pipette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Pre-printed labels for blood collection and aliquot tubes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Pre-printed labels with kit number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Labels for handwritten Site and RAVE ID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Cryovial</a:t>
                      </a:r>
                      <a:r>
                        <a:rPr lang="en-US" sz="1200" dirty="0">
                          <a:effectLst/>
                        </a:rPr>
                        <a:t> tube box (holds up to </a:t>
                      </a:r>
                      <a:r>
                        <a:rPr lang="en-US" sz="1200" dirty="0" smtClean="0">
                          <a:effectLst/>
                        </a:rPr>
                        <a:t>81 </a:t>
                      </a:r>
                      <a:r>
                        <a:rPr lang="en-US" sz="1200" dirty="0" err="1">
                          <a:effectLst/>
                        </a:rPr>
                        <a:t>cryovials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r>
                        <a:rPr lang="en-US" sz="800" dirty="0">
                          <a:effectLst/>
                        </a:rPr>
                        <a:t>  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59855" y="2984220"/>
            <a:ext cx="235549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Please note: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 EDTA tubes at longitudinal visit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74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Redraw/Take Home Kits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35781"/>
            <a:ext cx="8382000" cy="51054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</a:rPr>
              <a:t>Redraw may include: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>
                <a:solidFill>
                  <a:prstClr val="black"/>
                </a:solidFill>
              </a:rPr>
              <a:t>EDTA tube, or  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>
                <a:solidFill>
                  <a:prstClr val="black"/>
                </a:solidFill>
              </a:rPr>
              <a:t>2 x Sodium Heparin tubes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</a:rPr>
              <a:t>Sample redraw may occur in one of two ways: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>
                <a:solidFill>
                  <a:prstClr val="black"/>
                </a:solidFill>
              </a:rPr>
              <a:t>Subject travels to site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>
                <a:solidFill>
                  <a:prstClr val="black"/>
                </a:solidFill>
              </a:rPr>
              <a:t>Site staff sends participant kit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Drawn with local physician 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Cost of draw should be covered </a:t>
            </a:r>
            <a:r>
              <a:rPr lang="en-US" sz="2400" dirty="0" smtClean="0">
                <a:solidFill>
                  <a:prstClr val="black"/>
                </a:solidFill>
              </a:rPr>
              <a:t>by the 4RTNI-2 </a:t>
            </a:r>
            <a:r>
              <a:rPr lang="en-US" sz="2400" dirty="0">
                <a:solidFill>
                  <a:prstClr val="black"/>
                </a:solidFill>
              </a:rPr>
              <a:t>site by direct payment to physician OR reimbursement to participant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Redraw/Take Home Kit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1" y="2286000"/>
            <a:ext cx="3237639" cy="298513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b="4167"/>
          <a:stretch/>
        </p:blipFill>
        <p:spPr>
          <a:xfrm rot="16200000">
            <a:off x="5067301" y="2019300"/>
            <a:ext cx="2971800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399" y="5410200"/>
            <a:ext cx="297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DNA Redraw/Take Home Kit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 EDTA tube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67300" y="5483459"/>
            <a:ext cx="297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PBMC Redraw/Take Home Kit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dirty="0" smtClean="0"/>
              <a:t> PBMC tubes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7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78542" y="316820"/>
            <a:ext cx="7772400" cy="2387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>Specimen Labels</a:t>
            </a:r>
            <a:endParaRPr lang="en-US" sz="44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546" y="3870612"/>
            <a:ext cx="229839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8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356" y="82477"/>
            <a:ext cx="8222343" cy="101789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Three Label Types</a:t>
            </a:r>
            <a:endParaRPr lang="en-US" sz="2700" b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5534" y="2909496"/>
            <a:ext cx="2569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Kit Number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4495800" y="2914848"/>
            <a:ext cx="3628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Site and RAVE ID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336481" y="5766631"/>
            <a:ext cx="6148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 Collection and Aliquot Tube </a:t>
            </a:r>
            <a:endParaRPr lang="en-US" sz="4000" dirty="0"/>
          </a:p>
        </p:txBody>
      </p:sp>
      <p:sp>
        <p:nvSpPr>
          <p:cNvPr id="24" name="Rectangle 23"/>
          <p:cNvSpPr/>
          <p:nvPr/>
        </p:nvSpPr>
        <p:spPr>
          <a:xfrm>
            <a:off x="685800" y="1191907"/>
            <a:ext cx="3200400" cy="2550582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10528" y="1191907"/>
            <a:ext cx="3819071" cy="2550582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85799" y="3882264"/>
            <a:ext cx="7543799" cy="2747136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062" y="4197441"/>
            <a:ext cx="1333271" cy="1328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366" y="4197441"/>
            <a:ext cx="1323675" cy="1322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42" y="4197441"/>
            <a:ext cx="1319416" cy="1324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428" y="4199515"/>
            <a:ext cx="1321598" cy="1319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067" y="4197441"/>
            <a:ext cx="1320675" cy="1322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498770" y="1319415"/>
            <a:ext cx="1574459" cy="15721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846" y="1319930"/>
            <a:ext cx="1597211" cy="15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Kit Number Labels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70" y="1821542"/>
            <a:ext cx="4814207" cy="4705638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Used to track patient samples and provide quality assurance </a:t>
            </a:r>
          </a:p>
          <a:p>
            <a:r>
              <a:rPr lang="en-US" sz="2400" dirty="0"/>
              <a:t>Will be placed on the following locations: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Biological Sample and Shipment Notification Form 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CSF Sample and Shipment Notification Form </a:t>
            </a:r>
            <a:r>
              <a:rPr lang="en-US" dirty="0" smtClean="0">
                <a:solidFill>
                  <a:srgbClr val="FF0000"/>
                </a:solidFill>
              </a:rPr>
              <a:t>(IF COLLECTED)</a:t>
            </a:r>
            <a:endParaRPr lang="en-US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Outside </a:t>
            </a:r>
            <a:r>
              <a:rPr lang="en-US" dirty="0" err="1"/>
              <a:t>cryobox</a:t>
            </a:r>
            <a:r>
              <a:rPr lang="en-US" dirty="0"/>
              <a:t> that houses aliquot tubes during storage and </a:t>
            </a:r>
            <a:r>
              <a:rPr lang="en-US" dirty="0" smtClean="0"/>
              <a:t>shipment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Outside of the biohazard bag that houses PAXgene™ tubes and aliquot tubes during shipping </a:t>
            </a:r>
            <a:r>
              <a:rPr lang="en-US" dirty="0" smtClean="0"/>
              <a:t>process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Outside </a:t>
            </a:r>
            <a:r>
              <a:rPr lang="en-US" dirty="0" smtClean="0"/>
              <a:t>of the biohazard bag that houses the PBMC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sz="2400" dirty="0" smtClean="0"/>
              <a:t>CSF samples will have a different kit number label than the blood collection specimens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3200" y="559525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1257" y="4943791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20000"/>
              </a:spcBef>
            </a:pPr>
            <a:r>
              <a:rPr lang="en-US" sz="2000" b="1" i="1" dirty="0">
                <a:solidFill>
                  <a:prstClr val="black"/>
                </a:solidFill>
              </a:rPr>
              <a:t>Provided by NCRAD in the kits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93647" y="2270423"/>
            <a:ext cx="2008242" cy="20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Site and RAVE ID Labels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942" y="1872343"/>
            <a:ext cx="4509407" cy="430462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Subjects will be identified by their site ID and RAVE #</a:t>
            </a:r>
          </a:p>
          <a:p>
            <a:r>
              <a:rPr lang="en-US" sz="2400" dirty="0"/>
              <a:t>The RAVE # may only be available shortly before the visit</a:t>
            </a:r>
          </a:p>
          <a:p>
            <a:r>
              <a:rPr lang="en-US" sz="2400" dirty="0"/>
              <a:t>Sites will be responsible for handwriting this onto the provided labels</a:t>
            </a:r>
          </a:p>
          <a:p>
            <a:pPr lvl="1"/>
            <a:r>
              <a:rPr lang="en-US" dirty="0" smtClean="0"/>
              <a:t>Write </a:t>
            </a:r>
            <a:r>
              <a:rPr lang="en-US" dirty="0"/>
              <a:t>information on label </a:t>
            </a:r>
            <a:r>
              <a:rPr lang="en-US" dirty="0" smtClean="0"/>
              <a:t>prior </a:t>
            </a:r>
            <a:r>
              <a:rPr lang="en-US" dirty="0"/>
              <a:t>to adhering to </a:t>
            </a:r>
            <a:r>
              <a:rPr lang="en-US" dirty="0" smtClean="0"/>
              <a:t>tube</a:t>
            </a:r>
          </a:p>
          <a:p>
            <a:pPr lvl="1"/>
            <a:r>
              <a:rPr lang="en-US" dirty="0" smtClean="0"/>
              <a:t>Must </a:t>
            </a:r>
            <a:r>
              <a:rPr lang="en-US" dirty="0"/>
              <a:t>use a fine point marker </a:t>
            </a:r>
          </a:p>
          <a:p>
            <a:pPr lvl="1"/>
            <a:r>
              <a:rPr lang="en-US" dirty="0" smtClean="0"/>
              <a:t>Will </a:t>
            </a:r>
            <a:r>
              <a:rPr lang="en-US" dirty="0"/>
              <a:t>be placed on all collection tubes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29" y="2525307"/>
            <a:ext cx="2061029" cy="20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Collection </a:t>
            </a:r>
            <a:r>
              <a:rPr lang="en-US" b="1" dirty="0" smtClean="0">
                <a:latin typeface="+mn-lt"/>
              </a:rPr>
              <a:t>Tubes - BLOOD</a:t>
            </a:r>
            <a:endParaRPr lang="en-US" b="1" dirty="0"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724400" y="3983004"/>
            <a:ext cx="4419600" cy="281267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collection tubes will have two labels </a:t>
            </a:r>
            <a:endParaRPr lang="en-US" sz="2800" dirty="0"/>
          </a:p>
          <a:p>
            <a:pPr lvl="1"/>
            <a:r>
              <a:rPr lang="en-US" dirty="0" smtClean="0"/>
              <a:t>The collection tube labels </a:t>
            </a:r>
          </a:p>
          <a:p>
            <a:pPr lvl="1"/>
            <a:r>
              <a:rPr lang="en-US" dirty="0" smtClean="0"/>
              <a:t>The handwritten Site and RAVE label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524000"/>
            <a:ext cx="4419600" cy="5029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Label 1: collection tube label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199" y="1000780"/>
            <a:ext cx="198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Label 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875" y="3494985"/>
            <a:ext cx="167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PAXgene™ Tube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69026" y="3494985"/>
            <a:ext cx="220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Sodium Heparin Tube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4860" y="5794113"/>
            <a:ext cx="117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EDTA Tube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11364" y="5816059"/>
            <a:ext cx="2722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Serum Determination Tube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298" y="1883190"/>
            <a:ext cx="1597290" cy="15911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04" y="4195678"/>
            <a:ext cx="1319416" cy="13243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294" y="2014620"/>
            <a:ext cx="1333271" cy="13283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04" y="2035622"/>
            <a:ext cx="1320675" cy="13223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636" y="4200057"/>
            <a:ext cx="1321598" cy="131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Aliquot Tube Labels –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Plasma, Serum, Buffy Coat, CSF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9902" y="1711757"/>
            <a:ext cx="4261698" cy="4155034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/>
              <a:t>Only one label to be placed on ALL aliquot tubes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b="1" dirty="0" smtClean="0"/>
              <a:t>Plasma</a:t>
            </a:r>
          </a:p>
          <a:p>
            <a:pPr lvl="1"/>
            <a:r>
              <a:rPr lang="en-US" sz="2600" dirty="0" smtClean="0"/>
              <a:t>From EDTA tube </a:t>
            </a:r>
          </a:p>
          <a:p>
            <a:r>
              <a:rPr lang="en-US" sz="2600" b="1" dirty="0" smtClean="0"/>
              <a:t>Buffy Coat</a:t>
            </a:r>
          </a:p>
          <a:p>
            <a:pPr lvl="1"/>
            <a:r>
              <a:rPr lang="en-US" sz="2600" dirty="0" smtClean="0"/>
              <a:t>From EDTA tube </a:t>
            </a:r>
          </a:p>
          <a:p>
            <a:r>
              <a:rPr lang="en-US" sz="2600" b="1" dirty="0" smtClean="0"/>
              <a:t>Serum</a:t>
            </a:r>
          </a:p>
          <a:p>
            <a:pPr lvl="1"/>
            <a:r>
              <a:rPr lang="en-US" sz="2600" dirty="0" smtClean="0"/>
              <a:t>From </a:t>
            </a:r>
            <a:r>
              <a:rPr lang="en-US" sz="2600" dirty="0"/>
              <a:t>s</a:t>
            </a:r>
            <a:r>
              <a:rPr lang="en-US" sz="2600" dirty="0" smtClean="0"/>
              <a:t>erum </a:t>
            </a:r>
            <a:r>
              <a:rPr lang="en-US" sz="2600" dirty="0"/>
              <a:t>d</a:t>
            </a:r>
            <a:r>
              <a:rPr lang="en-US" sz="2600" dirty="0" smtClean="0"/>
              <a:t>etermination tube</a:t>
            </a:r>
          </a:p>
          <a:p>
            <a:r>
              <a:rPr lang="en-US" sz="2600" b="1" dirty="0" smtClean="0"/>
              <a:t>CSF</a:t>
            </a:r>
          </a:p>
          <a:p>
            <a:pPr lvl="1"/>
            <a:r>
              <a:rPr lang="en-US" sz="2600" dirty="0" smtClean="0">
                <a:solidFill>
                  <a:srgbClr val="C00000"/>
                </a:solidFill>
              </a:rPr>
              <a:t>(Cycles 1, 3, and 4.  Only Cycle 2 if termination visit)</a:t>
            </a:r>
            <a:endParaRPr lang="en-US" sz="260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sz="27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447800"/>
            <a:ext cx="4191000" cy="4876800"/>
          </a:xfrm>
          <a:prstGeom prst="rect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200" y="1825635"/>
            <a:ext cx="1321598" cy="13199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61" y="1825635"/>
            <a:ext cx="1319416" cy="1324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61" y="3919876"/>
            <a:ext cx="1323675" cy="1322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397" y="3905248"/>
            <a:ext cx="1336663" cy="13366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717" y="3165593"/>
            <a:ext cx="117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EDTA Tube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4717" y="5252719"/>
            <a:ext cx="117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EDTA Tube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83794" y="3145656"/>
            <a:ext cx="130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Serum Tube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32091" y="5285845"/>
            <a:ext cx="180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Lumbar Puncture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Labeling Biologic Samples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814286"/>
            <a:ext cx="3732893" cy="4362677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GB" sz="3200" b="1" dirty="0">
                <a:ea typeface="Verdana" pitchFamily="34" charset="0"/>
                <a:cs typeface="Verdana" pitchFamily="34" charset="0"/>
              </a:rPr>
              <a:t>Please...</a:t>
            </a:r>
          </a:p>
          <a:p>
            <a:pPr>
              <a:buNone/>
            </a:pPr>
            <a:endParaRPr lang="en-GB" sz="3200" b="1" dirty="0">
              <a:ea typeface="Verdana" pitchFamily="34" charset="0"/>
              <a:cs typeface="Verdana" pitchFamily="34" charset="0"/>
            </a:endParaRPr>
          </a:p>
          <a:p>
            <a:r>
              <a:rPr lang="en-GB" sz="3800" dirty="0">
                <a:ea typeface="Verdana" pitchFamily="34" charset="0"/>
                <a:cs typeface="Verdana" pitchFamily="34" charset="0"/>
              </a:rPr>
              <a:t>Label all collection and aliquot tubes </a:t>
            </a:r>
            <a:r>
              <a:rPr lang="en-GB" sz="3800" i="1" u="sng" dirty="0">
                <a:ea typeface="Verdana" pitchFamily="34" charset="0"/>
                <a:cs typeface="Verdana" pitchFamily="34" charset="0"/>
              </a:rPr>
              <a:t>before</a:t>
            </a:r>
            <a:r>
              <a:rPr lang="en-GB" sz="3800" dirty="0">
                <a:ea typeface="Verdana" pitchFamily="34" charset="0"/>
                <a:cs typeface="Verdana" pitchFamily="34" charset="0"/>
              </a:rPr>
              <a:t> cooling, collecting, processing or freezing samples</a:t>
            </a:r>
          </a:p>
          <a:p>
            <a:pPr>
              <a:buNone/>
            </a:pPr>
            <a:endParaRPr lang="en-GB" sz="3800" dirty="0">
              <a:ea typeface="Verdana" pitchFamily="34" charset="0"/>
              <a:cs typeface="Verdana" pitchFamily="34" charset="0"/>
            </a:endParaRPr>
          </a:p>
          <a:p>
            <a:r>
              <a:rPr lang="en-US" sz="3800" dirty="0">
                <a:ea typeface="Verdana" pitchFamily="34" charset="0"/>
                <a:cs typeface="Verdana" pitchFamily="34" charset="0"/>
              </a:rPr>
              <a:t>Label only </a:t>
            </a:r>
            <a:r>
              <a:rPr lang="en-US" sz="3800" i="1" u="sng" dirty="0">
                <a:ea typeface="Verdana" pitchFamily="34" charset="0"/>
                <a:cs typeface="Verdana" pitchFamily="34" charset="0"/>
              </a:rPr>
              <a:t>1</a:t>
            </a:r>
            <a:r>
              <a:rPr lang="en-US" sz="3800" dirty="0">
                <a:ea typeface="Verdana" pitchFamily="34" charset="0"/>
                <a:cs typeface="Verdana" pitchFamily="34" charset="0"/>
              </a:rPr>
              <a:t> subject’s tubes at a time to avoid mix-ups</a:t>
            </a:r>
          </a:p>
          <a:p>
            <a:pPr>
              <a:buNone/>
            </a:pPr>
            <a:endParaRPr lang="en-US" sz="3800" dirty="0">
              <a:ea typeface="Verdana" pitchFamily="34" charset="0"/>
              <a:cs typeface="Verdana" pitchFamily="34" charset="0"/>
            </a:endParaRPr>
          </a:p>
          <a:p>
            <a:r>
              <a:rPr lang="en-US" sz="3800" dirty="0">
                <a:ea typeface="Verdana" pitchFamily="34" charset="0"/>
                <a:cs typeface="Verdana" pitchFamily="34" charset="0"/>
              </a:rPr>
              <a:t>Wrap the label around the tube </a:t>
            </a:r>
            <a:r>
              <a:rPr lang="en-US" sz="3800" i="1" u="sng" dirty="0">
                <a:ea typeface="Verdana" pitchFamily="34" charset="0"/>
                <a:cs typeface="Verdana" pitchFamily="34" charset="0"/>
              </a:rPr>
              <a:t>horizontally</a:t>
            </a:r>
            <a:r>
              <a:rPr lang="en-US" sz="3800" dirty="0">
                <a:ea typeface="Verdana" pitchFamily="34" charset="0"/>
                <a:cs typeface="Verdana" pitchFamily="34" charset="0"/>
              </a:rPr>
              <a:t>. Label position is important for </a:t>
            </a:r>
            <a:r>
              <a:rPr lang="en-US" sz="3800" i="1" u="sng" dirty="0">
                <a:ea typeface="Verdana" pitchFamily="34" charset="0"/>
                <a:cs typeface="Verdana" pitchFamily="34" charset="0"/>
              </a:rPr>
              <a:t>all</a:t>
            </a:r>
            <a:r>
              <a:rPr lang="en-US" sz="3800" dirty="0">
                <a:ea typeface="Verdana" pitchFamily="34" charset="0"/>
                <a:cs typeface="Verdana" pitchFamily="34" charset="0"/>
              </a:rPr>
              <a:t> tube types</a:t>
            </a:r>
          </a:p>
          <a:p>
            <a:pPr>
              <a:buNone/>
            </a:pPr>
            <a:endParaRPr lang="en-US" sz="3800" dirty="0">
              <a:ea typeface="Verdana" pitchFamily="34" charset="0"/>
              <a:cs typeface="Verdana" pitchFamily="34" charset="0"/>
            </a:endParaRPr>
          </a:p>
          <a:p>
            <a:r>
              <a:rPr lang="en-US" sz="3800" dirty="0">
                <a:ea typeface="Verdana" pitchFamily="34" charset="0"/>
                <a:cs typeface="Verdana" pitchFamily="34" charset="0"/>
              </a:rPr>
              <a:t>Make sure the label is completely adhered by rolling between your fingers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68" y="2603073"/>
            <a:ext cx="4309382" cy="24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9184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Training Overview: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4RTNI-2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prstClr val="black"/>
                </a:solidFill>
              </a:rPr>
              <a:t>Study Overview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prstClr val="black"/>
                </a:solidFill>
              </a:rPr>
              <a:t>Kit Review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prstClr val="black"/>
                </a:solidFill>
              </a:rPr>
              <a:t>Specimen </a:t>
            </a:r>
            <a:r>
              <a:rPr lang="en-US" sz="3000" dirty="0" smtClean="0">
                <a:solidFill>
                  <a:prstClr val="black"/>
                </a:solidFill>
              </a:rPr>
              <a:t>Labels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000">
                <a:solidFill>
                  <a:prstClr val="black"/>
                </a:solidFill>
              </a:rPr>
              <a:t>Sample </a:t>
            </a:r>
            <a:r>
              <a:rPr lang="en-US" sz="3000" smtClean="0">
                <a:solidFill>
                  <a:prstClr val="black"/>
                </a:solidFill>
              </a:rPr>
              <a:t>Forms</a:t>
            </a:r>
            <a:endParaRPr lang="en-US" sz="30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prstClr val="black"/>
                </a:solidFill>
              </a:rPr>
              <a:t>Sample Collection and Processing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prstClr val="black"/>
                </a:solidFill>
              </a:rPr>
              <a:t>Sample Shipping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000" dirty="0" smtClean="0">
                <a:solidFill>
                  <a:prstClr val="black"/>
                </a:solidFill>
              </a:rPr>
              <a:t>NCRAD </a:t>
            </a:r>
            <a:r>
              <a:rPr lang="en-US" sz="3000" dirty="0">
                <a:solidFill>
                  <a:prstClr val="black"/>
                </a:solidFill>
              </a:rPr>
              <a:t>Website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prstClr val="black"/>
                </a:solidFill>
              </a:rPr>
              <a:t>Common Nonconformance Issues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prstClr val="black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5614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92" y="337109"/>
            <a:ext cx="8492947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Collection and Aliquot Tube Labels- CSF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2057400"/>
            <a:ext cx="45720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Separate Kit Number </a:t>
            </a:r>
            <a:r>
              <a:rPr lang="en-US" dirty="0" smtClean="0"/>
              <a:t>for CSF collection </a:t>
            </a:r>
          </a:p>
          <a:p>
            <a:pPr lvl="1"/>
            <a:r>
              <a:rPr lang="en-US" dirty="0" smtClean="0"/>
              <a:t>Kit number will differ from kit number used for the blood samples for the same subject at the same visit</a:t>
            </a:r>
          </a:p>
          <a:p>
            <a:r>
              <a:rPr lang="en-US" dirty="0" smtClean="0"/>
              <a:t>CSF label </a:t>
            </a:r>
          </a:p>
          <a:p>
            <a:pPr lvl="1"/>
            <a:r>
              <a:rPr lang="en-US" dirty="0" smtClean="0"/>
              <a:t>Collection tubes</a:t>
            </a:r>
          </a:p>
          <a:p>
            <a:pPr lvl="1"/>
            <a:r>
              <a:rPr lang="en-US" dirty="0" smtClean="0"/>
              <a:t>CSF aliquots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Remember: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CSF collection in Cycle 1, 3, and 4.  Only Cycle 2 if termination visit.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41" y="2400301"/>
            <a:ext cx="2178956" cy="2178956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3019718" y="3984171"/>
            <a:ext cx="914400" cy="381000"/>
          </a:xfrm>
          <a:prstGeom prst="leftArrow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78542" y="316820"/>
            <a:ext cx="7772400" cy="3045216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/>
            </a:r>
            <a:br>
              <a:rPr lang="en-US" sz="4400" b="1" dirty="0" smtClean="0">
                <a:latin typeface="+mn-lt"/>
              </a:rPr>
            </a:br>
            <a:r>
              <a:rPr lang="en-US" sz="4400" b="1" dirty="0" smtClean="0">
                <a:latin typeface="+mn-lt"/>
              </a:rPr>
              <a:t>Sample Forms</a:t>
            </a:r>
            <a:endParaRPr lang="en-US" sz="44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546" y="3870612"/>
            <a:ext cx="229839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" y="0"/>
            <a:ext cx="9092793" cy="86591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Biological Sample and Shipment Notification </a:t>
            </a:r>
            <a:r>
              <a:rPr lang="en-US" sz="2800" b="1" dirty="0" smtClean="0">
                <a:latin typeface="+mn-lt"/>
              </a:rPr>
              <a:t>Form - Blood</a:t>
            </a:r>
            <a:endParaRPr lang="en-US" sz="28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0530" y="2199031"/>
            <a:ext cx="25636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I</a:t>
            </a:r>
            <a:r>
              <a:rPr lang="en-US" b="1" dirty="0" smtClean="0"/>
              <a:t>ncludes expanded blood processing section for both Plasma and Serum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All aspects of the form should be completed prior to shipping</a:t>
            </a:r>
          </a:p>
          <a:p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05" y="865914"/>
            <a:ext cx="5304140" cy="572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248" y="584462"/>
            <a:ext cx="5713927" cy="627353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207" y="-62524"/>
            <a:ext cx="9092793" cy="865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+mn-lt"/>
              </a:rPr>
              <a:t>Biological Sample and Shipment Notification Form – CSF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3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92794" cy="838200"/>
          </a:xfrm>
        </p:spPr>
        <p:txBody>
          <a:bodyPr>
            <a:noAutofit/>
          </a:bodyPr>
          <a:lstStyle/>
          <a:p>
            <a:pPr algn="ctr"/>
            <a:r>
              <a:rPr lang="en-US" sz="3800" b="1" dirty="0" smtClean="0">
                <a:latin typeface="+mn-lt"/>
              </a:rPr>
              <a:t>Redraw/Take Home Sample Form - PBMC</a:t>
            </a:r>
            <a:endParaRPr lang="en-US" sz="3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65" y="914400"/>
            <a:ext cx="5223052" cy="56985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524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92794" cy="838200"/>
          </a:xfrm>
        </p:spPr>
        <p:txBody>
          <a:bodyPr>
            <a:noAutofit/>
          </a:bodyPr>
          <a:lstStyle/>
          <a:p>
            <a:pPr algn="ctr"/>
            <a:r>
              <a:rPr lang="en-US" sz="3800" b="1" dirty="0" smtClean="0">
                <a:latin typeface="+mn-lt"/>
              </a:rPr>
              <a:t>Redraw/Take Home Sample Form - EDTA</a:t>
            </a:r>
            <a:endParaRPr lang="en-US" sz="3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261" y="914400"/>
            <a:ext cx="4802272" cy="57039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009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Biological Sample and Shipment Notification Forms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A copy of the sample form </a:t>
            </a:r>
            <a:r>
              <a:rPr lang="en-US" sz="3000" i="1" dirty="0" smtClean="0"/>
              <a:t>must</a:t>
            </a:r>
            <a:r>
              <a:rPr lang="en-US" sz="3000" dirty="0" smtClean="0"/>
              <a:t> be emailed or faxed to NCRAD prior to the date of sample arrival.</a:t>
            </a:r>
          </a:p>
          <a:p>
            <a:r>
              <a:rPr lang="en-US" sz="3000" dirty="0" smtClean="0"/>
              <a:t>Please include sample forms in all shipments of frozen and ambient samples.</a:t>
            </a:r>
          </a:p>
          <a:p>
            <a:r>
              <a:rPr lang="en-US" sz="3000" dirty="0" smtClean="0"/>
              <a:t>Email: </a:t>
            </a:r>
            <a:r>
              <a:rPr lang="en-US" sz="3000" dirty="0" smtClean="0">
                <a:hlinkClick r:id="rId2"/>
              </a:rPr>
              <a:t>alzstudy@iu.edu</a:t>
            </a:r>
            <a:endParaRPr lang="en-US" sz="3000" dirty="0" smtClean="0"/>
          </a:p>
          <a:p>
            <a:r>
              <a:rPr lang="en-US" sz="3000" dirty="0" smtClean="0"/>
              <a:t>Fax: 317-278-1100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34" y="5227994"/>
            <a:ext cx="2458799" cy="14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24113" y="1016812"/>
            <a:ext cx="7772400" cy="2387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>Handling/Processing </a:t>
            </a:r>
            <a:br>
              <a:rPr lang="en-US" sz="4400" b="1" dirty="0" smtClean="0">
                <a:latin typeface="+mn-lt"/>
              </a:rPr>
            </a:br>
            <a:r>
              <a:rPr lang="en-US" sz="4400" b="1" dirty="0" smtClean="0">
                <a:latin typeface="+mn-lt"/>
              </a:rPr>
              <a:t>Study Specimens</a:t>
            </a:r>
            <a:endParaRPr lang="en-US" sz="44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118" y="4610841"/>
            <a:ext cx="229839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4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14" y="76055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Blood Draw Order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29" y="1245453"/>
            <a:ext cx="4586514" cy="499540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94899"/>
              </p:ext>
            </p:extLst>
          </p:nvPr>
        </p:nvGraphicFramePr>
        <p:xfrm>
          <a:off x="232229" y="1064550"/>
          <a:ext cx="8519885" cy="545962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272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0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798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 smtClean="0"/>
                        <a:t>Tube Type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Tubes Drawn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Tube Image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69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dirty="0" smtClean="0"/>
                        <a:t>EDTA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smtClean="0"/>
                        <a:t>      (Lavender-Top) Tube (10 ml)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X3 (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BL Visit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</a:p>
                    <a:p>
                      <a:pPr algn="ctr"/>
                      <a:r>
                        <a:rPr lang="en-US" dirty="0" smtClean="0"/>
                        <a:t>X2 (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Long. Visit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812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2"/>
                      </a:pPr>
                      <a:r>
                        <a:rPr lang="en-US" dirty="0" smtClean="0"/>
                        <a:t>Sodium</a:t>
                      </a:r>
                      <a:r>
                        <a:rPr lang="en-US" baseline="0" dirty="0" smtClean="0"/>
                        <a:t> Heparin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baseline="0" dirty="0" smtClean="0"/>
                        <a:t>      (Green-Top) Tube (10 ml)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baseline="0" dirty="0" smtClean="0"/>
                        <a:t>      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Cycle 1 Only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8127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dirty="0" smtClean="0"/>
                        <a:t>Serum Determination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(Red-Top) Tube (10 ml)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      Cycle 1 Only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269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dirty="0" smtClean="0"/>
                        <a:t>PAXgene™ Tube (2.5 ml)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      Cycle 1 Only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260" y="4799649"/>
            <a:ext cx="2914141" cy="493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211" y="3453372"/>
            <a:ext cx="2865368" cy="5913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211" y="2328237"/>
            <a:ext cx="2914141" cy="5974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843" y="5803582"/>
            <a:ext cx="2846875" cy="6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222" y="100239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Cryovial</a:t>
            </a:r>
            <a:r>
              <a:rPr lang="en-US" b="1" dirty="0" smtClean="0">
                <a:latin typeface="+mn-lt"/>
              </a:rPr>
              <a:t> Cap Colors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007367"/>
              </p:ext>
            </p:extLst>
          </p:nvPr>
        </p:nvGraphicFramePr>
        <p:xfrm>
          <a:off x="1327036" y="1756004"/>
          <a:ext cx="5981927" cy="463902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58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5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2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Cap Color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Sample Type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Image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Lavender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Plasma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1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Clear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Buffy Coat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2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Red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Serum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8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Clear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CSF Aliquot (0.5 ml)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0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Orange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81600" algn="l"/>
                        </a:tabLst>
                        <a:defRPr/>
                      </a:pPr>
                      <a:r>
                        <a:rPr lang="en-US" sz="2000" dirty="0">
                          <a:effectLst/>
                        </a:rPr>
                        <a:t>CSF Aliquot (1.0 ml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r>
                        <a:rPr lang="en-US" sz="1800" dirty="0" smtClean="0">
                          <a:effectLst/>
                        </a:rPr>
                        <a:t> and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CSF Aliquot to local lab</a:t>
                      </a:r>
                      <a:endParaRPr lang="en-US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1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Blue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Residual Aliquot (</a:t>
                      </a:r>
                      <a:r>
                        <a:rPr lang="en-US" sz="2000" dirty="0" smtClean="0">
                          <a:effectLst/>
                        </a:rPr>
                        <a:t>Plasma, Serum, </a:t>
                      </a:r>
                      <a:r>
                        <a:rPr lang="en-US" sz="2000" dirty="0">
                          <a:effectLst/>
                        </a:rPr>
                        <a:t>or CSF)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790" y="4707243"/>
            <a:ext cx="586817" cy="558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28" y="3415152"/>
            <a:ext cx="589085" cy="5336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790" y="2116836"/>
            <a:ext cx="580523" cy="5667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378" b="6772"/>
          <a:stretch/>
        </p:blipFill>
        <p:spPr>
          <a:xfrm>
            <a:off x="6291790" y="5567938"/>
            <a:ext cx="662626" cy="558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790" y="2714591"/>
            <a:ext cx="580523" cy="5702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678" y="4010343"/>
            <a:ext cx="580523" cy="57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964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4RTNI-2</a:t>
            </a:r>
            <a:r>
              <a:rPr lang="en-US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Specimen Schedule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250965"/>
              </p:ext>
            </p:extLst>
          </p:nvPr>
        </p:nvGraphicFramePr>
        <p:xfrm>
          <a:off x="428116" y="1181585"/>
          <a:ext cx="8287765" cy="487099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2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9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5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9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1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Cycle 1, Baseline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Cycle 2,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Visit 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Cycle 3,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Visit 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Cycle 4,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Visit 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3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(months after baseline)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DNA (Buffy Coat)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Plasma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PBMC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Serum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RNA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CSF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smtClean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X*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X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91068" y="6248411"/>
            <a:ext cx="629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*Collected at visit 2 only if it is a termination visit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19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Plasma Collection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67149" cy="27152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12" y="2070400"/>
            <a:ext cx="2641600" cy="1714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77167" y="3531226"/>
            <a:ext cx="2838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Create up to 30 aliquots at baseline visit, up to 20 aliquots at longitudinal visits	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33350" y="5412497"/>
            <a:ext cx="827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Please see the NCRAD Website for video for tutorials:  </a:t>
            </a:r>
          </a:p>
          <a:p>
            <a:pPr algn="ctr"/>
            <a:r>
              <a:rPr lang="en-US" sz="2400" dirty="0">
                <a:hlinkClick r:id="rId4"/>
              </a:rPr>
              <a:t>https://ncrad.org/resource_4rtni.html</a:t>
            </a:r>
            <a:endParaRPr lang="en-US" sz="2400" dirty="0"/>
          </a:p>
        </p:txBody>
      </p:sp>
      <p:pic>
        <p:nvPicPr>
          <p:cNvPr id="11" name="Picture 10" descr="C:\Users\abozell\AppData\Local\Microsoft\Windows\INetCache\Content.Outlook\4USO5KFO\photo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8" r="6690" b="43332"/>
          <a:stretch/>
        </p:blipFill>
        <p:spPr bwMode="auto">
          <a:xfrm>
            <a:off x="4876800" y="2453067"/>
            <a:ext cx="4041775" cy="935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7935867" y="1388934"/>
            <a:ext cx="1164590" cy="51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Residual Aliquot with Blue Cap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8435930" y="2092516"/>
            <a:ext cx="427355" cy="262890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Buffy Coat Collection</a:t>
            </a:r>
            <a:endParaRPr lang="en-US" b="1" dirty="0">
              <a:latin typeface="+mn-lt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52" y="1690689"/>
            <a:ext cx="1072515" cy="2697729"/>
          </a:xfrm>
          <a:prstGeom prst="rect">
            <a:avLst/>
          </a:prstGeom>
        </p:spPr>
      </p:pic>
      <p:pic>
        <p:nvPicPr>
          <p:cNvPr id="10" name="Picture 9" descr="MC900432618[1]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43" y="2506799"/>
            <a:ext cx="885825" cy="54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107"/>
          <p:cNvSpPr txBox="1">
            <a:spLocks noChangeArrowheads="1"/>
          </p:cNvSpPr>
          <p:nvPr/>
        </p:nvSpPr>
        <p:spPr bwMode="auto">
          <a:xfrm>
            <a:off x="3877056" y="4436790"/>
            <a:ext cx="1347937" cy="3839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Buffy Coat layer (mixed with RBCs)</a:t>
            </a:r>
            <a:endParaRPr lang="en-US" sz="12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415430" y="4450174"/>
            <a:ext cx="1047750" cy="3705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5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Buffy Coat Aliquot</a:t>
            </a:r>
            <a:endParaRPr lang="en-US" sz="12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430" y="1690690"/>
            <a:ext cx="929032" cy="2713749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81" y="1690688"/>
            <a:ext cx="766527" cy="26977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37882" y="5578750"/>
            <a:ext cx="545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NCRAD Tutorials: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kits.iu.edu/artfl-lefftds/videos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3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663" y="5443559"/>
            <a:ext cx="7669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Three EDTA (Lavender-Top) Blood Collection Tubes will yield approximately: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24 to 30 Plasma aliquots with 0.5 ml per aliquot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3 </a:t>
            </a:r>
            <a:r>
              <a:rPr lang="en-US" b="1" dirty="0"/>
              <a:t>B</a:t>
            </a:r>
            <a:r>
              <a:rPr lang="en-US" b="1" dirty="0" smtClean="0"/>
              <a:t>uffy Coat aliquots with 1.0 ml per aliquot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825" y="5294671"/>
            <a:ext cx="8089490" cy="125361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5" y="232471"/>
            <a:ext cx="9047944" cy="463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PBMC Collection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480" y="1905000"/>
            <a:ext cx="5867400" cy="3200400"/>
          </a:xfrm>
        </p:spPr>
        <p:txBody>
          <a:bodyPr/>
          <a:lstStyle/>
          <a:p>
            <a:r>
              <a:rPr lang="en-US" dirty="0" smtClean="0"/>
              <a:t>2 x Sodium </a:t>
            </a:r>
            <a:r>
              <a:rPr lang="en-US" dirty="0"/>
              <a:t>heparin (green top) BD Vacutainer® (10 ml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Not processed at site</a:t>
            </a:r>
          </a:p>
          <a:p>
            <a:pPr lvl="1"/>
            <a:r>
              <a:rPr lang="en-US" u="sng" dirty="0" smtClean="0"/>
              <a:t>*NOTE*: Must be shipped </a:t>
            </a:r>
            <a:r>
              <a:rPr lang="en-US" b="1" u="sng" dirty="0" smtClean="0"/>
              <a:t>AMBIENT</a:t>
            </a:r>
            <a:r>
              <a:rPr lang="en-US" u="sng" dirty="0" smtClean="0"/>
              <a:t> to NCRAD the day sample is drawn</a:t>
            </a:r>
          </a:p>
          <a:p>
            <a:pPr lvl="1"/>
            <a:r>
              <a:rPr lang="en-US" dirty="0" smtClean="0"/>
              <a:t>Only draw and ship Monday through Thursday</a:t>
            </a:r>
          </a:p>
          <a:p>
            <a:pPr lvl="1"/>
            <a:r>
              <a:rPr lang="en-US" dirty="0" smtClean="0"/>
              <a:t>No Friday draws</a:t>
            </a:r>
            <a:endParaRPr lang="en-US" dirty="0"/>
          </a:p>
        </p:txBody>
      </p:sp>
      <p:pic>
        <p:nvPicPr>
          <p:cNvPr id="4" name="Picture 3" descr="C:\Users\abozell\AppData\Local\Microsoft\Windows\Temporary Internet Files\Content.Outlook\J5RTZBIX\photo 2 (8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33711" r="6079" b="34890"/>
          <a:stretch/>
        </p:blipFill>
        <p:spPr bwMode="auto">
          <a:xfrm rot="5400000">
            <a:off x="-457200" y="3162300"/>
            <a:ext cx="4114800" cy="99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7003" y="5936344"/>
            <a:ext cx="334999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At Baseline/Cycle 1 Visit Only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61" y="118383"/>
            <a:ext cx="8724476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PBMC Preparation 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(10ml Sodium Heparin Tube x 2)</a:t>
            </a:r>
            <a:endParaRPr lang="en-US" sz="3200" b="1" dirty="0">
              <a:latin typeface="+mn-lt"/>
            </a:endParaRPr>
          </a:p>
        </p:txBody>
      </p:sp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24" y="1436977"/>
            <a:ext cx="8573150" cy="498883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125340" y="6343556"/>
            <a:ext cx="31149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At Baseline/Cycle 1 Visit Only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2" y="82715"/>
            <a:ext cx="904965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Serum Determination Tube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28073" y="3386287"/>
            <a:ext cx="3960880" cy="67232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20" y="1844727"/>
            <a:ext cx="773924" cy="3853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351" b="10769"/>
          <a:stretch/>
        </p:blipFill>
        <p:spPr>
          <a:xfrm>
            <a:off x="2515517" y="3208063"/>
            <a:ext cx="4086952" cy="130757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556510" y="3050686"/>
            <a:ext cx="791028" cy="70394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6807197" y="2964949"/>
            <a:ext cx="791028" cy="70394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692" y="5747657"/>
            <a:ext cx="223519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Serum Determination Tube (unfilled)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126952" y="1567593"/>
            <a:ext cx="4791511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Serum Determination Tube </a:t>
            </a:r>
          </a:p>
          <a:p>
            <a:pPr algn="ctr"/>
            <a:r>
              <a:rPr lang="en-US" sz="1600" dirty="0" smtClean="0"/>
              <a:t>(Immediately after blood draw – pictured below)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** Please note: After standing at room temperature for 30 minutes, blood will be clotted and immobile**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7197" y="5772412"/>
            <a:ext cx="229791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Serum Determination Tube (after centrifuged)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868010" y="6357187"/>
            <a:ext cx="338196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At Baseline/Cycle 1 Visit Only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1" y="174171"/>
            <a:ext cx="9055659" cy="6010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2640" y="6379029"/>
            <a:ext cx="31149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At Baseline/Cycle 1 Visit Only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671" y="91395"/>
            <a:ext cx="78867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PAXgene™ Tube (RNA Collection)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771" y="1340760"/>
            <a:ext cx="8229600" cy="169091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u="sng" dirty="0">
                <a:hlinkClick r:id="rId2"/>
              </a:rPr>
              <a:t>http://www.preanalytix.com/videos/rna-tube-collection-video</a:t>
            </a:r>
            <a:r>
              <a:rPr lang="en-US" u="sng" dirty="0" smtClean="0">
                <a:hlinkClick r:id="rId2"/>
              </a:rPr>
              <a:t>/</a:t>
            </a:r>
            <a:endParaRPr lang="en-US" u="sng" dirty="0" smtClean="0"/>
          </a:p>
          <a:p>
            <a:pPr marL="0" indent="0">
              <a:buNone/>
            </a:pPr>
            <a:endParaRPr lang="en-US" u="sng" dirty="0" smtClean="0"/>
          </a:p>
          <a:p>
            <a:r>
              <a:rPr lang="en-US" dirty="0" smtClean="0"/>
              <a:t>Documented </a:t>
            </a:r>
            <a:r>
              <a:rPr lang="en-US" dirty="0"/>
              <a:t>within MOP for site staff review </a:t>
            </a:r>
            <a:endParaRPr lang="en-US" dirty="0" smtClean="0"/>
          </a:p>
          <a:p>
            <a:r>
              <a:rPr lang="en-US" dirty="0" smtClean="0"/>
              <a:t>Released </a:t>
            </a:r>
            <a:r>
              <a:rPr lang="en-US" dirty="0"/>
              <a:t>by </a:t>
            </a:r>
            <a:r>
              <a:rPr lang="en-US" dirty="0" err="1"/>
              <a:t>PreAnalytiX</a:t>
            </a:r>
            <a:r>
              <a:rPr lang="en-US" dirty="0"/>
              <a:t> 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7230" y="4488273"/>
            <a:ext cx="2666999" cy="548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5" y="3107871"/>
            <a:ext cx="1020941" cy="330925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79" y="3508829"/>
            <a:ext cx="2968235" cy="222617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213429" y="4419600"/>
            <a:ext cx="820057" cy="406400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487568" y="4418717"/>
            <a:ext cx="820057" cy="406400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77116" y="6283931"/>
            <a:ext cx="31149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At Baseline/Cycle 1 Visit Only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8536" y="392873"/>
            <a:ext cx="11116425" cy="5669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2640" y="6379029"/>
            <a:ext cx="31149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At Baseline/Cycle 1 Visit Only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1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433779"/>
            <a:ext cx="7772400" cy="1470025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>CSF Collection and Processing</a:t>
            </a:r>
            <a:endParaRPr lang="en-US" sz="44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071" y="3455842"/>
            <a:ext cx="793205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</a:rPr>
              <a:t>Collected at Baseline (Cycle 1), Cycle 3, and Cycle 4 visits. 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</a:rPr>
              <a:t>Collected at Cycle 2 only if termination visit.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661" y="5053527"/>
            <a:ext cx="229839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545394"/>
            <a:ext cx="7772400" cy="1470025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>Kit Request Module</a:t>
            </a:r>
            <a:endParaRPr lang="en-US" sz="4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4729" y="3700852"/>
            <a:ext cx="5054540" cy="3716761"/>
          </a:xfrm>
        </p:spPr>
        <p:txBody>
          <a:bodyPr>
            <a:normAutofit/>
          </a:bodyPr>
          <a:lstStyle/>
          <a:p>
            <a:endParaRPr lang="en-US" u="sng" dirty="0" smtClean="0">
              <a:hlinkClick r:id="rId2"/>
            </a:endParaRPr>
          </a:p>
          <a:p>
            <a:r>
              <a:rPr lang="en-US" u="sng" dirty="0" smtClean="0">
                <a:hlinkClick r:id="rId2"/>
              </a:rPr>
              <a:t>4RTNI-2 Kit Request Module</a:t>
            </a:r>
            <a:endParaRPr lang="en-US" u="sng" dirty="0" smtClean="0"/>
          </a:p>
          <a:p>
            <a:endParaRPr lang="en-US" u="sng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11" y="9963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Pre-Ice CSF </a:t>
            </a:r>
            <a:r>
              <a:rPr lang="en-US" b="1" dirty="0" err="1" smtClean="0">
                <a:latin typeface="+mn-lt"/>
              </a:rPr>
              <a:t>Cryovials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2609314" cy="2664183"/>
          </a:xfrm>
          <a:prstGeom prst="round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85293" y="2213413"/>
            <a:ext cx="1773779" cy="280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0.5 ml Aliquots (CLEAR CAP)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26308" y="2801174"/>
            <a:ext cx="1932764" cy="280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1.0 ml Aliquots (ORANGE CAP)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05836" y="3416626"/>
            <a:ext cx="1860441" cy="280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Residual Aliquot (BLUE CAP)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088851" y="2195793"/>
            <a:ext cx="580720" cy="279929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102143" y="2791921"/>
            <a:ext cx="444536" cy="279929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071205" y="3370816"/>
            <a:ext cx="762000" cy="25920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11794" y="4605867"/>
            <a:ext cx="4941481" cy="193899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Helpful Tips: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Keep as organized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Prelabel</a:t>
            </a:r>
            <a:r>
              <a:rPr lang="en-US" sz="2400" dirty="0"/>
              <a:t> prior to adding </a:t>
            </a:r>
            <a:r>
              <a:rPr lang="en-US" sz="2400" dirty="0" err="1"/>
              <a:t>cryovials</a:t>
            </a:r>
            <a:r>
              <a:rPr lang="en-US" sz="2400" dirty="0"/>
              <a:t> in </a:t>
            </a:r>
          </a:p>
          <a:p>
            <a:r>
              <a:rPr lang="en-US" sz="2400" dirty="0"/>
              <a:t>      wet </a:t>
            </a:r>
            <a:r>
              <a:rPr lang="en-US" sz="2400" dirty="0" smtClean="0"/>
              <a:t>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Pre-ice all </a:t>
            </a:r>
            <a:r>
              <a:rPr lang="en-US" sz="2400" dirty="0" err="1" smtClean="0"/>
              <a:t>cryovials</a:t>
            </a:r>
            <a:r>
              <a:rPr lang="en-US" sz="2400" dirty="0" smtClean="0"/>
              <a:t> included in kit</a:t>
            </a:r>
          </a:p>
        </p:txBody>
      </p:sp>
    </p:spTree>
    <p:extLst>
      <p:ext uri="{BB962C8B-B14F-4D97-AF65-F5344CB8AC3E}">
        <p14:creationId xmlns:p14="http://schemas.microsoft.com/office/powerpoint/2010/main" val="22197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243449" cy="533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667000"/>
            <a:ext cx="40132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86" y="228600"/>
            <a:ext cx="8229600" cy="838200"/>
          </a:xfrm>
        </p:spPr>
        <p:txBody>
          <a:bodyPr/>
          <a:lstStyle/>
          <a:p>
            <a:pPr algn="ctr"/>
            <a:r>
              <a:rPr lang="en-US" b="1" dirty="0" smtClean="0"/>
              <a:t>CSF Aliquots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3525890"/>
            <a:ext cx="528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CSF aliquot tubes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67072" y="4340274"/>
            <a:ext cx="547211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CSF aliquot tube for local lab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Label not provided for local lab sample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319086" y="6203814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NCRAD </a:t>
            </a:r>
            <a:r>
              <a:rPr lang="en-US" dirty="0" smtClean="0"/>
              <a:t>Tutorials: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://ncrad.org/resource_4rtni.html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199331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Up to 33 aliquots!</a:t>
            </a:r>
            <a:endParaRPr lang="en-US" dirty="0"/>
          </a:p>
        </p:txBody>
      </p:sp>
      <p:pic>
        <p:nvPicPr>
          <p:cNvPr id="12" name="Picture 11" descr="C:\Users\abozell\AppData\Local\Microsoft\Windows\Temporary Internet Files\Content.Outlook\J5RTZBIX\photo (4)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45153" r="35769" b="38169"/>
          <a:stretch/>
        </p:blipFill>
        <p:spPr bwMode="auto">
          <a:xfrm rot="5400000">
            <a:off x="997916" y="4717084"/>
            <a:ext cx="1661767" cy="60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Left Arrow 8"/>
          <p:cNvSpPr/>
          <p:nvPr/>
        </p:nvSpPr>
        <p:spPr>
          <a:xfrm>
            <a:off x="2201463" y="4930752"/>
            <a:ext cx="978408" cy="327048"/>
          </a:xfrm>
          <a:prstGeom prst="lef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58" y="1529914"/>
            <a:ext cx="3595370" cy="1876425"/>
          </a:xfrm>
          <a:prstGeom prst="rect">
            <a:avLst/>
          </a:prstGeom>
          <a:noFill/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77912" y="1542671"/>
            <a:ext cx="1806575" cy="280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0.5 ml Aliquots (CLEAR CAP)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5854" y="2051592"/>
            <a:ext cx="1968500" cy="280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1.0 ml Aliquots (ORANGE CAP)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65854" y="2621260"/>
            <a:ext cx="1894840" cy="280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Residual Aliquot (BLUE CAP)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012803" y="1624221"/>
            <a:ext cx="626110" cy="147320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856276" y="2111102"/>
            <a:ext cx="626110" cy="147320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734354" y="2682673"/>
            <a:ext cx="626110" cy="147320"/>
          </a:xfrm>
          <a:prstGeom prst="righ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37006" y="1880006"/>
            <a:ext cx="7772400" cy="119052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>Sample Shipments</a:t>
            </a:r>
            <a:endParaRPr lang="en-US" sz="44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04" y="3972212"/>
            <a:ext cx="229839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50" y="-157163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Sample Shipment Summary</a:t>
            </a:r>
            <a:endParaRPr lang="en-US" b="1" dirty="0"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587957"/>
              </p:ext>
            </p:extLst>
          </p:nvPr>
        </p:nvGraphicFramePr>
        <p:xfrm>
          <a:off x="622753" y="986680"/>
          <a:ext cx="7187293" cy="5685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7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8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Sample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4RTNI-2 Study Visit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Processing/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Aliquoting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Tubes to NCRAD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Ship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27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Whole blood (Lavender-Top EDTA) for isolation of plasma &amp; buffy coat (for DNA extraction)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C3A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All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Cycles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D2C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 ml plasma aliquots                     per 2 ml </a:t>
                      </a:r>
                      <a:r>
                        <a:rPr lang="en-US" sz="1400" dirty="0" err="1">
                          <a:effectLst/>
                        </a:rPr>
                        <a:t>cryovials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D2C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24-31 (Cycle</a:t>
                      </a:r>
                      <a:r>
                        <a:rPr lang="en-US" sz="1400" baseline="0" dirty="0" smtClean="0">
                          <a:effectLst/>
                        </a:rPr>
                        <a:t> 1)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aseline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16-21 (Cycle 2-4)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D2C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Frozen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D2C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All Cycles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D2C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 ml buffy coat aliquot per 2 ml </a:t>
                      </a:r>
                      <a:r>
                        <a:rPr lang="en-US" sz="1400" dirty="0" err="1">
                          <a:effectLst/>
                        </a:rPr>
                        <a:t>cryovial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D2C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2-3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D2C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Frozen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D2C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5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Whole blood (Green-Top Sodium Heparin) for isolation of PBMCs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86C8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Cycle 1 </a:t>
                      </a:r>
                      <a:r>
                        <a:rPr lang="en-US" sz="1400" dirty="0">
                          <a:effectLst/>
                        </a:rPr>
                        <a:t>Only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9DD3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N/A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9DD3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9DD3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Ambient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9DD3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9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Whole blood (Red-Top Serum) for isolation of serum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Cycle 1 </a:t>
                      </a:r>
                      <a:r>
                        <a:rPr lang="en-US" sz="1400" dirty="0">
                          <a:effectLst/>
                        </a:rPr>
                        <a:t>Only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 ml serum aliquots per 2 ml </a:t>
                      </a:r>
                      <a:r>
                        <a:rPr lang="en-US" sz="1400" dirty="0" err="1">
                          <a:effectLst/>
                        </a:rPr>
                        <a:t>cryovials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8-11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Frozen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2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Whole blood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PAXgene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™) for RNA extraction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Cycle 1 </a:t>
                      </a:r>
                      <a:r>
                        <a:rPr lang="en-US" sz="1400" dirty="0">
                          <a:effectLst/>
                        </a:rPr>
                        <a:t>Only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N/A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Frozen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CSF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Cycle 1, 3,</a:t>
                      </a:r>
                      <a:r>
                        <a:rPr lang="en-US" sz="1400" baseline="0" dirty="0" smtClean="0">
                          <a:effectLst/>
                        </a:rPr>
                        <a:t> and 4</a:t>
                      </a:r>
                      <a:endParaRPr lang="en-US" sz="1400" baseline="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(Visit </a:t>
                      </a:r>
                      <a:r>
                        <a:rPr lang="en-US" sz="1400" dirty="0">
                          <a:effectLst/>
                        </a:rPr>
                        <a:t>2 if Termination Visit)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 ml and 1 ml CSF aliquots per 2 ml </a:t>
                      </a:r>
                      <a:r>
                        <a:rPr lang="en-US" sz="1400" dirty="0" err="1">
                          <a:effectLst/>
                        </a:rPr>
                        <a:t>cryovials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Up to 33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Frozen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21" marR="46821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56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Ambient Sample Shipment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Sodium Heparin/PBMC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Only Monday-Thursday collection and same day shipping. Plan ahead to schedule FedEx.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Samples must be received at NCRAD one day after collection.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Do NOT draw or ship ambient samples on Friday</a:t>
            </a:r>
          </a:p>
          <a:p>
            <a:pPr>
              <a:lnSpc>
                <a:spcPct val="120000"/>
              </a:lnSpc>
            </a:pPr>
            <a:r>
              <a:rPr lang="en-US" b="1" dirty="0"/>
              <a:t>Include copy of Biological Sample Shipment and Notification Form</a:t>
            </a:r>
          </a:p>
        </p:txBody>
      </p:sp>
    </p:spTree>
    <p:extLst>
      <p:ext uri="{BB962C8B-B14F-4D97-AF65-F5344CB8AC3E}">
        <p14:creationId xmlns:p14="http://schemas.microsoft.com/office/powerpoint/2010/main" val="12915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664848"/>
            <a:ext cx="4114800" cy="3368310"/>
          </a:xfrm>
        </p:spPr>
        <p:txBody>
          <a:bodyPr>
            <a:noAutofit/>
          </a:bodyPr>
          <a:lstStyle/>
          <a:p>
            <a:r>
              <a:rPr lang="en-US" sz="1800" dirty="0" smtClean="0"/>
              <a:t>Place the ambient PBMC tubes in the absorbent slots and biohazard bag.</a:t>
            </a:r>
          </a:p>
          <a:p>
            <a:r>
              <a:rPr lang="en-US" sz="1800" dirty="0" smtClean="0"/>
              <a:t>Place the kit number label on the outside of the biohazard bag.</a:t>
            </a:r>
          </a:p>
          <a:p>
            <a:r>
              <a:rPr lang="en-US" sz="1800" dirty="0" smtClean="0"/>
              <a:t>Place the bag inside the small shipping box, and then set the refrigerant pack on top of it.</a:t>
            </a:r>
          </a:p>
          <a:p>
            <a:r>
              <a:rPr lang="en-US" sz="1800" dirty="0" smtClean="0"/>
              <a:t>Place small shipping box within a provided FedEx Clinical Pak, seal, and place FedEx label on outside of package.</a:t>
            </a:r>
          </a:p>
        </p:txBody>
      </p:sp>
      <p:sp>
        <p:nvSpPr>
          <p:cNvPr id="2" name="Rectangle 1"/>
          <p:cNvSpPr/>
          <p:nvPr/>
        </p:nvSpPr>
        <p:spPr>
          <a:xfrm>
            <a:off x="4800600" y="381000"/>
            <a:ext cx="403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Ambient </a:t>
            </a:r>
            <a:r>
              <a:rPr lang="en-US" sz="3200" b="1" dirty="0" smtClean="0"/>
              <a:t>Shipment Packaging</a:t>
            </a:r>
            <a:endParaRPr lang="en-US" sz="3200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7020" r="9648" b="37396"/>
          <a:stretch/>
        </p:blipFill>
        <p:spPr bwMode="auto">
          <a:xfrm>
            <a:off x="1752600" y="228600"/>
            <a:ext cx="1676400" cy="175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49694" r="2601" b="4605"/>
          <a:stretch/>
        </p:blipFill>
        <p:spPr bwMode="auto">
          <a:xfrm>
            <a:off x="1539251" y="2112477"/>
            <a:ext cx="2184400" cy="144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r="2721" b="2209"/>
          <a:stretch/>
        </p:blipFill>
        <p:spPr bwMode="auto">
          <a:xfrm>
            <a:off x="1569017" y="3627225"/>
            <a:ext cx="2173514" cy="1405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/>
          <a:stretch/>
        </p:blipFill>
        <p:spPr bwMode="auto">
          <a:xfrm>
            <a:off x="1528366" y="5099397"/>
            <a:ext cx="2281634" cy="1682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Left Arrow 11"/>
          <p:cNvSpPr/>
          <p:nvPr/>
        </p:nvSpPr>
        <p:spPr>
          <a:xfrm rot="16200000">
            <a:off x="2379188" y="1833045"/>
            <a:ext cx="579989" cy="419100"/>
          </a:xfrm>
          <a:prstGeom prst="leftArrow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16200000">
            <a:off x="2415952" y="3367976"/>
            <a:ext cx="506462" cy="419100"/>
          </a:xfrm>
          <a:prstGeom prst="leftArrow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6200000">
            <a:off x="2415952" y="4856728"/>
            <a:ext cx="506462" cy="419100"/>
          </a:xfrm>
          <a:prstGeom prst="leftArrow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52485" y="5294267"/>
            <a:ext cx="4534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*Gel packs must be put in a freezer at minimum the night before shipping.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34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Frozen Sample Shipment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46982" y="1397204"/>
            <a:ext cx="8450036" cy="482071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All other samples 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Plasma, Buffy Coat, Serum, </a:t>
            </a:r>
            <a:r>
              <a:rPr lang="en-US" sz="3200" dirty="0" err="1"/>
              <a:t>PAXgene</a:t>
            </a:r>
            <a:r>
              <a:rPr lang="en-US" sz="3200" dirty="0"/>
              <a:t>™, and CSF </a:t>
            </a:r>
          </a:p>
          <a:p>
            <a:pPr lvl="1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Ship Monday-Wednesday Only</a:t>
            </a:r>
            <a:endParaRPr lang="en-US" b="1" dirty="0"/>
          </a:p>
          <a:p>
            <a:pPr>
              <a:lnSpc>
                <a:spcPct val="120000"/>
              </a:lnSpc>
            </a:pPr>
            <a:r>
              <a:rPr lang="en-US" dirty="0"/>
              <a:t>Hold packaged samples in a -80°C freezer until pickup.</a:t>
            </a:r>
          </a:p>
          <a:p>
            <a:pPr>
              <a:lnSpc>
                <a:spcPct val="120000"/>
              </a:lnSpc>
            </a:pPr>
            <a:r>
              <a:rPr lang="en-US" dirty="0"/>
              <a:t>Include copy of Biological Sample Shipment and Notification Form</a:t>
            </a:r>
          </a:p>
          <a:p>
            <a:pPr>
              <a:lnSpc>
                <a:spcPct val="120000"/>
              </a:lnSpc>
            </a:pPr>
            <a:r>
              <a:rPr lang="en-US" dirty="0"/>
              <a:t>Batch samples together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4 participant samples (Plasma, Buffy, Serum, RNA, CSF)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Batch shipping should be performed quarterly or as a full shipment of specimens accumulates, whichever is sooner.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71" y="950686"/>
            <a:ext cx="8628743" cy="5598796"/>
          </a:xfrm>
        </p:spPr>
        <p:txBody>
          <a:bodyPr/>
          <a:lstStyle/>
          <a:p>
            <a:r>
              <a:rPr lang="en-US" dirty="0" smtClean="0"/>
              <a:t>Place all frozen, labeled aliquots from one patient in the 81-slot </a:t>
            </a:r>
            <a:r>
              <a:rPr lang="en-US" dirty="0" err="1" smtClean="0"/>
              <a:t>cyrobox</a:t>
            </a:r>
            <a:r>
              <a:rPr lang="en-US" dirty="0" smtClean="0"/>
              <a:t>.</a:t>
            </a:r>
          </a:p>
          <a:p>
            <a:r>
              <a:rPr lang="en-US" dirty="0" smtClean="0"/>
              <a:t>To note: This </a:t>
            </a:r>
            <a:r>
              <a:rPr lang="en-US" dirty="0" err="1" smtClean="0"/>
              <a:t>cryovial</a:t>
            </a:r>
            <a:r>
              <a:rPr lang="en-US" dirty="0" smtClean="0"/>
              <a:t> box will have two kit number stickers </a:t>
            </a:r>
            <a:r>
              <a:rPr lang="en-US" dirty="0" err="1" smtClean="0"/>
              <a:t>adheared</a:t>
            </a:r>
            <a:r>
              <a:rPr lang="en-US" dirty="0" smtClean="0"/>
              <a:t> to the outside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46" y="2889503"/>
            <a:ext cx="7485623" cy="3814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521" y="149841"/>
            <a:ext cx="8615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Frozen Sample Shipment (Baseline + CSF)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683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991" y="725714"/>
            <a:ext cx="3863523" cy="584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 the large biohazard bag to accommodate the 81-Slot </a:t>
            </a:r>
            <a:r>
              <a:rPr lang="en-US" dirty="0" err="1" smtClean="0"/>
              <a:t>Cryobox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 smtClean="0"/>
              <a:t>PAXgene</a:t>
            </a:r>
            <a:r>
              <a:rPr lang="en-US" baseline="30000" dirty="0" err="1" smtClean="0"/>
              <a:t>TM</a:t>
            </a:r>
            <a:r>
              <a:rPr lang="en-US" baseline="30000" dirty="0" smtClean="0"/>
              <a:t> </a:t>
            </a:r>
            <a:r>
              <a:rPr lang="en-US" dirty="0" smtClean="0"/>
              <a:t> tubes.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Insert </a:t>
            </a:r>
            <a:r>
              <a:rPr lang="en-US" dirty="0" err="1" smtClean="0"/>
              <a:t>PAXgene</a:t>
            </a:r>
            <a:r>
              <a:rPr lang="en-US" baseline="30000" dirty="0" err="1"/>
              <a:t>TM</a:t>
            </a:r>
            <a:r>
              <a:rPr lang="en-US" baseline="30000" dirty="0" smtClean="0"/>
              <a:t> </a:t>
            </a:r>
            <a:r>
              <a:rPr lang="en-US" dirty="0" smtClean="0"/>
              <a:t>  tubes into the bubble slots and place within the large biohazard bag.</a:t>
            </a:r>
          </a:p>
          <a:p>
            <a:r>
              <a:rPr lang="en-US" dirty="0" smtClean="0"/>
              <a:t>Place kit number on outside of biohazard bag.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65828" y="44507"/>
            <a:ext cx="447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Frozen Sample Shipment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009" y="567727"/>
            <a:ext cx="3079055" cy="2757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009" y="3411053"/>
            <a:ext cx="3076833" cy="30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When to </a:t>
            </a:r>
            <a:r>
              <a:rPr lang="en-US" b="1" dirty="0">
                <a:latin typeface="+mn-lt"/>
              </a:rPr>
              <a:t>O</a:t>
            </a:r>
            <a:r>
              <a:rPr lang="en-US" b="1" dirty="0" smtClean="0">
                <a:latin typeface="+mn-lt"/>
              </a:rPr>
              <a:t>rder </a:t>
            </a:r>
            <a:r>
              <a:rPr lang="en-US" b="1" dirty="0">
                <a:latin typeface="+mn-lt"/>
              </a:rPr>
              <a:t>K</a:t>
            </a:r>
            <a:r>
              <a:rPr lang="en-US" b="1" dirty="0" smtClean="0">
                <a:latin typeface="+mn-lt"/>
              </a:rPr>
              <a:t>its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site will be responsible for ordering kits (labels included) and maintaining a </a:t>
            </a:r>
            <a:r>
              <a:rPr lang="en-US" dirty="0" smtClean="0"/>
              <a:t>supply </a:t>
            </a:r>
            <a:r>
              <a:rPr lang="en-US" dirty="0"/>
              <a:t>on site for scheduled participants </a:t>
            </a:r>
            <a:endParaRPr lang="en-US" dirty="0" smtClean="0"/>
          </a:p>
          <a:p>
            <a:r>
              <a:rPr lang="en-US" dirty="0"/>
              <a:t>Allow a minimum of </a:t>
            </a:r>
            <a:r>
              <a:rPr lang="en-US" b="1" dirty="0"/>
              <a:t>2 weeks </a:t>
            </a:r>
            <a:r>
              <a:rPr lang="en-US" dirty="0"/>
              <a:t>for your order to be processed and delivered.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0592" y="1352891"/>
            <a:ext cx="4313464" cy="44062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Place 2-3 inches of dry ice in the bottom of the Styrofoam shipping container, then insert the </a:t>
            </a:r>
            <a:r>
              <a:rPr lang="en-US" dirty="0" err="1" smtClean="0"/>
              <a:t>cryoboxes</a:t>
            </a:r>
            <a:r>
              <a:rPr lang="en-US" dirty="0" smtClean="0"/>
              <a:t> and tubes laying upright.</a:t>
            </a:r>
          </a:p>
          <a:p>
            <a:r>
              <a:rPr lang="en-US" dirty="0" smtClean="0"/>
              <a:t>Fully cover the </a:t>
            </a:r>
            <a:r>
              <a:rPr lang="en-US" dirty="0" err="1" smtClean="0"/>
              <a:t>cryoboxes</a:t>
            </a:r>
            <a:r>
              <a:rPr lang="en-US" dirty="0" smtClean="0"/>
              <a:t> with about 2 inches of dry ice in the provided shipper.</a:t>
            </a:r>
          </a:p>
          <a:p>
            <a:r>
              <a:rPr lang="en-US" dirty="0" smtClean="0"/>
              <a:t>Each Styrofoam shipper must contain about 45 </a:t>
            </a:r>
            <a:r>
              <a:rPr lang="en-US" dirty="0" err="1" smtClean="0"/>
              <a:t>lbs</a:t>
            </a:r>
            <a:r>
              <a:rPr lang="en-US" dirty="0" smtClean="0"/>
              <a:t> (20 kg) of dry ice.</a:t>
            </a:r>
          </a:p>
          <a:p>
            <a:endParaRPr lang="en-US" dirty="0"/>
          </a:p>
        </p:txBody>
      </p:sp>
      <p:pic>
        <p:nvPicPr>
          <p:cNvPr id="5" name="Picture 4" descr="C:\Users\drcmitch\AppData\Local\Temp\image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843315"/>
            <a:ext cx="3642451" cy="31060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214323" y="44507"/>
            <a:ext cx="6920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Frozen Sample Shipment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4640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428750"/>
            <a:ext cx="4838700" cy="483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a typeface="Verdana" pitchFamily="34" charset="0"/>
                <a:cs typeface="Verdana" pitchFamily="34" charset="0"/>
              </a:rPr>
              <a:t>Frozen Sample Shipments</a:t>
            </a:r>
            <a:endParaRPr lang="en-US" sz="40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19150"/>
            <a:ext cx="7924800" cy="68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Class 9 Dry Ice label should not be covered with other stickers and must be completed or the shipping carrier will reject/return your package!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62200" y="5286110"/>
            <a:ext cx="1524000" cy="762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5334000"/>
            <a:ext cx="1160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 name  &amp; address</a:t>
            </a:r>
            <a:endParaRPr lang="en-US" sz="16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19" idx="1"/>
          </p:cNvCxnSpPr>
          <p:nvPr/>
        </p:nvCxnSpPr>
        <p:spPr>
          <a:xfrm flipV="1">
            <a:off x="1846006" y="5667110"/>
            <a:ext cx="516194" cy="8238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48869" y="5273226"/>
            <a:ext cx="1447800" cy="8701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15200" y="5334000"/>
            <a:ext cx="131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Repository name  &amp; address</a:t>
            </a:r>
            <a:endParaRPr lang="en-US" sz="16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6" name="Straight Arrow Connector 25"/>
          <p:cNvCxnSpPr>
            <a:stCxn id="25" idx="1"/>
            <a:endCxn id="24" idx="3"/>
          </p:cNvCxnSpPr>
          <p:nvPr/>
        </p:nvCxnSpPr>
        <p:spPr>
          <a:xfrm flipH="1" flipV="1">
            <a:off x="6796669" y="5708304"/>
            <a:ext cx="518531" cy="4119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362200" y="4754205"/>
            <a:ext cx="1047750" cy="4904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8594" y="4078810"/>
            <a:ext cx="1160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Net weight of dry ice in </a:t>
            </a:r>
            <a:r>
              <a:rPr lang="en-US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kg</a:t>
            </a:r>
            <a:endParaRPr lang="en-US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1" name="Straight Arrow Connector 30"/>
          <p:cNvCxnSpPr>
            <a:stCxn id="30" idx="3"/>
            <a:endCxn id="29" idx="1"/>
          </p:cNvCxnSpPr>
          <p:nvPr/>
        </p:nvCxnSpPr>
        <p:spPr>
          <a:xfrm>
            <a:off x="1828800" y="4617419"/>
            <a:ext cx="533400" cy="38198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362200" y="1600200"/>
            <a:ext cx="4495800" cy="449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48894" y="2056429"/>
            <a:ext cx="1372296" cy="4934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024350" y="2290935"/>
            <a:ext cx="505050" cy="2446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32560" y="1811248"/>
            <a:ext cx="1290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Number of packages in shipment and dry ice in kg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4" grpId="0" animBg="1"/>
      <p:bldP spid="25" grpId="0"/>
      <p:bldP spid="29" grpId="0" animBg="1"/>
      <p:bldP spid="30" grpId="0"/>
      <p:bldP spid="28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24" y="1736423"/>
            <a:ext cx="8219326" cy="4728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8" y="124033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/>
              <a:t>Fedex</a:t>
            </a:r>
            <a:r>
              <a:rPr lang="en-US" sz="4800" b="1" dirty="0" smtClean="0"/>
              <a:t> </a:t>
            </a:r>
            <a:r>
              <a:rPr lang="en-US" sz="4800" b="1" dirty="0" err="1"/>
              <a:t>A</a:t>
            </a:r>
            <a:r>
              <a:rPr lang="en-US" sz="4800" b="1" dirty="0" err="1" smtClean="0"/>
              <a:t>irbill</a:t>
            </a:r>
            <a:endParaRPr lang="en-US" sz="4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91313" y="1623603"/>
            <a:ext cx="1465943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Your name, address &amp; phone</a:t>
            </a:r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8600" y="3284802"/>
            <a:ext cx="1331685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Dangerous goods info </a:t>
            </a:r>
          </a:p>
          <a:p>
            <a:pPr algn="ctr"/>
            <a:r>
              <a:rPr lang="en-US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(for dry ice shipments only)</a:t>
            </a:r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09834" y="4552241"/>
            <a:ext cx="134620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 weight of dry ice in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kg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581625" y="2237569"/>
            <a:ext cx="476604" cy="76884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100442" y="2624422"/>
            <a:ext cx="3790871" cy="11275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75090" y="4612716"/>
            <a:ext cx="3152910" cy="4438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610615" y="4100437"/>
            <a:ext cx="482601" cy="54428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848037" y="4830775"/>
            <a:ext cx="624113" cy="4159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835463" y="4780542"/>
            <a:ext cx="2792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03124" y="4778411"/>
            <a:ext cx="2792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endParaRPr lang="en-US" sz="11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84921" y="4745411"/>
            <a:ext cx="3770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</a:t>
            </a:r>
            <a:endParaRPr lang="en-US" sz="105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6527" y="1174539"/>
            <a:ext cx="8559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Airbill</a:t>
            </a:r>
            <a:r>
              <a:rPr lang="en-US" sz="16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must </a:t>
            </a:r>
            <a:r>
              <a:rPr lang="en-US" sz="16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 completed or the shipping carrier will reject/return your package!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0219" y="4020096"/>
            <a:ext cx="1087667" cy="280369"/>
          </a:xfrm>
          <a:prstGeom prst="rect">
            <a:avLst/>
          </a:prstGeom>
          <a:solidFill>
            <a:srgbClr val="D0D8E5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4RTNI-2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773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3" grpId="0" animBg="1"/>
      <p:bldP spid="31" grpId="0"/>
      <p:bldP spid="32" grpId="0"/>
      <p:bldP spid="3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5410200"/>
            <a:ext cx="61722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2667000"/>
            <a:ext cx="6172200" cy="2590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1143000"/>
            <a:ext cx="6172200" cy="13007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3903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Nonconformance Issues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6096000" cy="524441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Sample aliquots and collection tubes frozen at an angle/inverted 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500" dirty="0" smtClean="0"/>
              <a:t>Fields left blank on Sample and Shipment Notification Forms</a:t>
            </a:r>
          </a:p>
          <a:p>
            <a:pPr lvl="2"/>
            <a:r>
              <a:rPr lang="en-US" sz="2500" dirty="0" smtClean="0"/>
              <a:t>Last time subject ate often left blank/unknown</a:t>
            </a:r>
          </a:p>
          <a:p>
            <a:r>
              <a:rPr lang="en-US" sz="2500" dirty="0" smtClean="0"/>
              <a:t>Incorrect data reported on Sample and Shipment Notification Forms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Multiple low volume plasma/CSF aliquots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81800" y="1142533"/>
            <a:ext cx="2300514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Recommendation: </a:t>
            </a:r>
            <a:r>
              <a:rPr lang="en-US" dirty="0" smtClean="0"/>
              <a:t>Place aliquots in Argos boxes/tube rack in freezer </a:t>
            </a:r>
            <a:r>
              <a:rPr lang="en-US" i="1" dirty="0" smtClean="0"/>
              <a:t>upright</a:t>
            </a:r>
            <a:r>
              <a:rPr lang="en-US" dirty="0" smtClean="0"/>
              <a:t> until shipment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72514" y="2722369"/>
            <a:ext cx="22098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Recommendation: </a:t>
            </a:r>
            <a:r>
              <a:rPr lang="en-US" dirty="0" smtClean="0"/>
              <a:t>Complete Sample Notification forms during the participant study visit as samples are processed.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90657" y="4856203"/>
            <a:ext cx="2209800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Recommendation: </a:t>
            </a:r>
            <a:r>
              <a:rPr lang="en-US" dirty="0" smtClean="0"/>
              <a:t>Lay out </a:t>
            </a:r>
            <a:r>
              <a:rPr lang="en-US" dirty="0" err="1" smtClean="0"/>
              <a:t>cryovials</a:t>
            </a:r>
            <a:r>
              <a:rPr lang="en-US" dirty="0" smtClean="0"/>
              <a:t> in a row and aliquot in order until plasma/CSF is depleted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6477000" y="3505200"/>
            <a:ext cx="3048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454321" y="1524397"/>
            <a:ext cx="304800" cy="609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487886" y="5705564"/>
            <a:ext cx="304800" cy="609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5029200"/>
            <a:ext cx="5791200" cy="1295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5791200" cy="3581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63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Nonconformance Cont.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5791200" cy="3581400"/>
          </a:xfr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All frozen samples for a participant not sent within one shipment box (RNA tubes, plasma, buffy coat, and serum aliquots should be kept together)</a:t>
            </a:r>
          </a:p>
          <a:p>
            <a:r>
              <a:rPr lang="en-US" dirty="0"/>
              <a:t>Aliquots arriving to NCRAD without labels</a:t>
            </a:r>
          </a:p>
          <a:p>
            <a:r>
              <a:rPr lang="en-US" dirty="0" smtClean="0"/>
              <a:t>Sample </a:t>
            </a:r>
            <a:r>
              <a:rPr lang="en-US" dirty="0"/>
              <a:t>forms not faxed or scanned to NCRAD the day before </a:t>
            </a:r>
            <a:r>
              <a:rPr lang="en-US" dirty="0" smtClean="0"/>
              <a:t>shipment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29400" y="1524000"/>
            <a:ext cx="2300514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Recommendation: </a:t>
            </a:r>
            <a:r>
              <a:rPr lang="en-US" dirty="0" smtClean="0"/>
              <a:t>Ship Samples to NCRAD utilizing the Notification Form, by RAVE ID.  Do not throw away labels until samples are packed and shipped.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1172" y="4419600"/>
            <a:ext cx="2300514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Recommendation: </a:t>
            </a:r>
            <a:r>
              <a:rPr lang="en-US" dirty="0" smtClean="0"/>
              <a:t>No samples should be held ambient for any period of time at the site.  Ensure all samples are frozen or shipped by end of the day.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6210300" y="2309019"/>
            <a:ext cx="304800" cy="609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208486" y="5268962"/>
            <a:ext cx="304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1086" y="51533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/>
              <a:t>PBMC sample not shipped the day of blood draw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13" y="3629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NCRAD </a:t>
            </a:r>
            <a:r>
              <a:rPr lang="en-US" sz="3600" b="1" dirty="0" smtClean="0">
                <a:latin typeface="+mn-lt"/>
              </a:rPr>
              <a:t>Website</a:t>
            </a:r>
            <a:endParaRPr lang="en-US" sz="27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450" y="1029764"/>
            <a:ext cx="6192326" cy="609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dirty="0" smtClean="0">
                <a:hlinkClick r:id="rId2"/>
              </a:rPr>
              <a:t>4RTNI-2 Active Study Page</a:t>
            </a:r>
            <a:endParaRPr lang="en-US" sz="2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27" y="1522497"/>
            <a:ext cx="4848948" cy="52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227015"/>
            <a:ext cx="828675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NCRAD Website</a:t>
            </a:r>
            <a:br>
              <a:rPr lang="en-US" sz="3600" b="1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Helpful Pages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NCRAD Holiday Closures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What to do for Friday blood draws?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83" b="16068"/>
          <a:stretch/>
        </p:blipFill>
        <p:spPr>
          <a:xfrm>
            <a:off x="0" y="3055824"/>
            <a:ext cx="4905829" cy="2071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5209" r="36265"/>
          <a:stretch/>
        </p:blipFill>
        <p:spPr>
          <a:xfrm>
            <a:off x="5029200" y="3044372"/>
            <a:ext cx="4038601" cy="2597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713" y="5916495"/>
            <a:ext cx="883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hlinkClick r:id="rId6"/>
              </a:rPr>
              <a:t>4RTNI-2 Active Study Page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96" y="227015"/>
            <a:ext cx="2221045" cy="12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98" y="210268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Contact Information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365" y="1368425"/>
            <a:ext cx="7886700" cy="2804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Questions? 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u="sng" dirty="0" smtClean="0"/>
              <a:t>General Information</a:t>
            </a:r>
            <a:endParaRPr lang="en-US" u="sng" dirty="0"/>
          </a:p>
          <a:p>
            <a:pPr lvl="1"/>
            <a:r>
              <a:rPr lang="en-US" dirty="0"/>
              <a:t>Phone: 1-800-526-2839</a:t>
            </a:r>
          </a:p>
          <a:p>
            <a:pPr lvl="1"/>
            <a:r>
              <a:rPr lang="en-US" dirty="0"/>
              <a:t>E-mail: </a:t>
            </a:r>
            <a:r>
              <a:rPr lang="en-US" dirty="0">
                <a:hlinkClick r:id="rId2"/>
              </a:rPr>
              <a:t>alzstudy@iu.edu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Website:  </a:t>
            </a:r>
            <a:r>
              <a:rPr lang="en-US" dirty="0" smtClean="0">
                <a:hlinkClick r:id="rId3"/>
              </a:rPr>
              <a:t>www.ncrad.org</a:t>
            </a:r>
            <a:endParaRPr lang="en-US" dirty="0"/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91" y="4624469"/>
            <a:ext cx="2458799" cy="1413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3372" y="2315735"/>
            <a:ext cx="343786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Justin Delay</a:t>
            </a:r>
            <a:endParaRPr lang="en-US" sz="2800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Phone: </a:t>
            </a:r>
            <a:r>
              <a:rPr lang="en-US" sz="2400" dirty="0" smtClean="0"/>
              <a:t>317-278-1654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E-mail: </a:t>
            </a:r>
            <a:r>
              <a:rPr lang="en-US" sz="2400" dirty="0" smtClean="0">
                <a:hlinkClick r:id="rId5"/>
              </a:rPr>
              <a:t>jndelay@iu.edu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2569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9584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Kit </a:t>
            </a:r>
            <a:r>
              <a:rPr lang="en-US" b="1" dirty="0">
                <a:latin typeface="+mn-lt"/>
              </a:rPr>
              <a:t>Request Module</a:t>
            </a:r>
            <a:endParaRPr lang="en-US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63" y="1395147"/>
            <a:ext cx="6306487" cy="4025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5715000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Choose your site from the drop-down list.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coordinator name and contact information will appear.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Verify that this information is accurate, or correct it if necessary.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87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65" y="14573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Kit Request Module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45" y="1471293"/>
            <a:ext cx="5702084" cy="50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-7257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Kit Request Module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8718" y="887730"/>
            <a:ext cx="40128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Indicate </a:t>
            </a:r>
            <a:r>
              <a:rPr lang="en-US" sz="2200" dirty="0"/>
              <a:t>the quantity needed </a:t>
            </a:r>
            <a:r>
              <a:rPr lang="en-US" sz="2200" dirty="0" smtClean="0"/>
              <a:t>of each kit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Once selected, kit components of the chosen kit will appear at the bottom of the screen (Pictured)</a:t>
            </a:r>
            <a:endParaRPr lang="en-US" sz="2200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Click “Submit” </a:t>
            </a:r>
            <a:r>
              <a:rPr lang="en-US" sz="2200" dirty="0"/>
              <a:t>to turn in your request.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IU staff will notify you that your request has been received and address any issues. </a:t>
            </a:r>
          </a:p>
          <a:p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**Note: You can order more than one type of kit in a single kit request**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1" y="830943"/>
            <a:ext cx="4455603" cy="5847835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514945" y="887730"/>
            <a:ext cx="377457" cy="19829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Arrow 1"/>
          <p:cNvSpPr/>
          <p:nvPr/>
        </p:nvSpPr>
        <p:spPr>
          <a:xfrm>
            <a:off x="3076708" y="4689654"/>
            <a:ext cx="441902" cy="24810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4RTNI-2 Baseline Kits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240515"/>
              </p:ext>
            </p:extLst>
          </p:nvPr>
        </p:nvGraphicFramePr>
        <p:xfrm>
          <a:off x="371506" y="1757155"/>
          <a:ext cx="4374957" cy="45053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9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Quantity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4RTNI-2 Cycle 1, Baseline Blood Kit Components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EDTA (Lavender-Top) Blood Collection Tube (10 ml)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Sodium Heparin (Green-Top) Blood Collection Tube (10 ml)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Serum Determination (Red-Top) Blood Collection Tube (10 ml)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PAXgene</a:t>
                      </a:r>
                      <a:r>
                        <a:rPr lang="en-US" sz="1100" dirty="0">
                          <a:effectLst/>
                        </a:rPr>
                        <a:t>™ Blood Collection Tube (2.5 ml)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Cryovial</a:t>
                      </a:r>
                      <a:r>
                        <a:rPr lang="en-US" sz="1100" dirty="0">
                          <a:effectLst/>
                        </a:rPr>
                        <a:t> tube (2 ml) with lavender cap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Cryovial tube (2 ml) with red cap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Cryovial</a:t>
                      </a:r>
                      <a:r>
                        <a:rPr lang="en-US" sz="1100" dirty="0">
                          <a:effectLst/>
                        </a:rPr>
                        <a:t> tube (2 ml) with clear cap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Cryovial</a:t>
                      </a:r>
                      <a:r>
                        <a:rPr lang="en-US" sz="1100" dirty="0">
                          <a:effectLst/>
                        </a:rPr>
                        <a:t> tube (2 ml) with blue cap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Disposable graduated transfer pipette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54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Pre-printed labels for blood collection and aliquot tubes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Pre-printed labels with kit number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Labels for handwritten Site and RAVE ID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Cryovial tube box (holds up to 81 cryovials)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23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Shipping Supplies for ambient shipment of PBMC:</a:t>
                      </a:r>
                      <a:endParaRPr lang="en-US" sz="1000" dirty="0">
                        <a:effectLst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Plastic biohazard bag w/ absorbent sheet</a:t>
                      </a: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Small </a:t>
                      </a:r>
                      <a:r>
                        <a:rPr lang="en-US" sz="1100" dirty="0">
                          <a:effectLst/>
                        </a:rPr>
                        <a:t>IATA shipping </a:t>
                      </a:r>
                      <a:r>
                        <a:rPr lang="en-US" sz="1100" dirty="0" smtClean="0">
                          <a:effectLst/>
                        </a:rPr>
                        <a:t>box</a:t>
                      </a:r>
                      <a:r>
                        <a:rPr lang="en-US" sz="800" dirty="0">
                          <a:effectLst/>
                        </a:rPr>
                        <a:t>  </a:t>
                      </a:r>
                      <a:endParaRPr lang="en-US" sz="1000" dirty="0">
                        <a:effectLst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Small refrigerant pack</a:t>
                      </a: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</a:rPr>
                        <a:t>Aqui</a:t>
                      </a:r>
                      <a:r>
                        <a:rPr lang="en-US" sz="1100" dirty="0" smtClean="0">
                          <a:effectLst/>
                        </a:rPr>
                        <a:t>-Pak</a:t>
                      </a:r>
                      <a:r>
                        <a:rPr lang="en-US" sz="1100" baseline="0" dirty="0" smtClean="0">
                          <a:effectLst/>
                        </a:rPr>
                        <a:t> 6 tube absorbent pouch</a:t>
                      </a:r>
                      <a:endParaRPr lang="en-US" sz="1000" dirty="0">
                        <a:effectLst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UN3373</a:t>
                      </a:r>
                      <a:r>
                        <a:rPr lang="en-US" sz="1100" baseline="0" dirty="0" smtClean="0">
                          <a:effectLst/>
                        </a:rPr>
                        <a:t> Biological Substance Category B label</a:t>
                      </a:r>
                      <a:endParaRPr lang="en-US" sz="1000" dirty="0">
                        <a:effectLst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List of contents</a:t>
                      </a:r>
                      <a:endParaRPr lang="en-US" sz="1000" dirty="0">
                        <a:effectLst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Fed Ex Clinic Pak </a:t>
                      </a:r>
                      <a:endParaRPr lang="en-US" sz="1000" dirty="0">
                        <a:effectLst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FedEx return </a:t>
                      </a:r>
                      <a:r>
                        <a:rPr lang="en-US" sz="1100" dirty="0" err="1" smtClean="0">
                          <a:effectLst/>
                        </a:rPr>
                        <a:t>airbill</a:t>
                      </a:r>
                      <a:r>
                        <a:rPr lang="en-US" sz="1100" dirty="0" smtClean="0">
                          <a:effectLst/>
                        </a:rPr>
                        <a:t> and pouch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88857" y="2969590"/>
            <a:ext cx="344986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Please note: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Sodium Heparin, Serum Determination, and </a:t>
            </a:r>
            <a:r>
              <a:rPr lang="en-US" sz="2000" dirty="0" err="1" smtClean="0"/>
              <a:t>PAXgene</a:t>
            </a:r>
            <a:r>
              <a:rPr lang="en-US" sz="2000" dirty="0" smtClean="0"/>
              <a:t>™ tubes are only drawn at baseline visit.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 EDTA tubes at baseline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29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4198</TotalTime>
  <Words>2480</Words>
  <Application>Microsoft Office PowerPoint</Application>
  <PresentationFormat>On-screen Show (4:3)</PresentationFormat>
  <Paragraphs>461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Calibri</vt:lpstr>
      <vt:lpstr>Calibri Light</vt:lpstr>
      <vt:lpstr>PMingLiU</vt:lpstr>
      <vt:lpstr>Times New Roman</vt:lpstr>
      <vt:lpstr>Verdana</vt:lpstr>
      <vt:lpstr>Wingdings</vt:lpstr>
      <vt:lpstr>Office Theme</vt:lpstr>
      <vt:lpstr>1_Office Theme</vt:lpstr>
      <vt:lpstr>2_Office Theme</vt:lpstr>
      <vt:lpstr> </vt:lpstr>
      <vt:lpstr>Training Overview: 4RTNI-2</vt:lpstr>
      <vt:lpstr>4RTNI-2 Specimen Schedule</vt:lpstr>
      <vt:lpstr>Kit Request Module</vt:lpstr>
      <vt:lpstr>When to Order Kits</vt:lpstr>
      <vt:lpstr>Kit Request Module</vt:lpstr>
      <vt:lpstr>Kit Request Module</vt:lpstr>
      <vt:lpstr>Kit Request Module</vt:lpstr>
      <vt:lpstr>4RTNI-2 Baseline Kits</vt:lpstr>
      <vt:lpstr>4RTNI-2 Longitudinal Kits</vt:lpstr>
      <vt:lpstr>Redraw/Take Home Kits</vt:lpstr>
      <vt:lpstr>Redraw/Take Home Kit</vt:lpstr>
      <vt:lpstr>Specimen Labels</vt:lpstr>
      <vt:lpstr>Three Label Types</vt:lpstr>
      <vt:lpstr>Kit Number Labels</vt:lpstr>
      <vt:lpstr>Site and RAVE ID Labels</vt:lpstr>
      <vt:lpstr>Collection Tubes - BLOOD</vt:lpstr>
      <vt:lpstr>Aliquot Tube Labels – Plasma, Serum, Buffy Coat, CSF</vt:lpstr>
      <vt:lpstr>Labeling Biologic Samples</vt:lpstr>
      <vt:lpstr>Collection and Aliquot Tube Labels- CSF</vt:lpstr>
      <vt:lpstr> Sample Forms</vt:lpstr>
      <vt:lpstr>Biological Sample and Shipment Notification Form - Blood</vt:lpstr>
      <vt:lpstr>PowerPoint Presentation</vt:lpstr>
      <vt:lpstr>Redraw/Take Home Sample Form - PBMC</vt:lpstr>
      <vt:lpstr>Redraw/Take Home Sample Form - EDTA</vt:lpstr>
      <vt:lpstr>Biological Sample and Shipment Notification Forms</vt:lpstr>
      <vt:lpstr>Handling/Processing  Study Specimens</vt:lpstr>
      <vt:lpstr>Blood Draw Order</vt:lpstr>
      <vt:lpstr>Cryovial Cap Colors</vt:lpstr>
      <vt:lpstr>Plasma Collection</vt:lpstr>
      <vt:lpstr>Buffy Coat Collection</vt:lpstr>
      <vt:lpstr>PowerPoint Presentation</vt:lpstr>
      <vt:lpstr>PBMC Collection</vt:lpstr>
      <vt:lpstr>PBMC Preparation  (10ml Sodium Heparin Tube x 2)</vt:lpstr>
      <vt:lpstr>Serum Determination Tube</vt:lpstr>
      <vt:lpstr>PowerPoint Presentation</vt:lpstr>
      <vt:lpstr>PAXgene™ Tube (RNA Collection)</vt:lpstr>
      <vt:lpstr>PowerPoint Presentation</vt:lpstr>
      <vt:lpstr>CSF Collection and Processing</vt:lpstr>
      <vt:lpstr>Pre-Ice CSF Cryovials</vt:lpstr>
      <vt:lpstr>PowerPoint Presentation</vt:lpstr>
      <vt:lpstr>CSF Aliquots</vt:lpstr>
      <vt:lpstr>Sample Shipments</vt:lpstr>
      <vt:lpstr>Sample Shipment Summary</vt:lpstr>
      <vt:lpstr>Ambient Sample Shipment</vt:lpstr>
      <vt:lpstr>PowerPoint Presentation</vt:lpstr>
      <vt:lpstr>Frozen Sample Shipment</vt:lpstr>
      <vt:lpstr>PowerPoint Presentation</vt:lpstr>
      <vt:lpstr>PowerPoint Presentation</vt:lpstr>
      <vt:lpstr>PowerPoint Presentation</vt:lpstr>
      <vt:lpstr>Frozen Sample Shipments</vt:lpstr>
      <vt:lpstr>Fedex Airbill</vt:lpstr>
      <vt:lpstr>Nonconformance Issues</vt:lpstr>
      <vt:lpstr>Nonconformance Cont.</vt:lpstr>
      <vt:lpstr>NCRAD Website</vt:lpstr>
      <vt:lpstr>NCRAD Website Helpful Pages</vt:lpstr>
      <vt:lpstr>Contact Information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ARTFL-LEFFTDS Manual Update Training</dc:title>
  <dc:creator>Vetor, Ashley Nicole</dc:creator>
  <cp:lastModifiedBy>Delay, Justin Nicholas</cp:lastModifiedBy>
  <cp:revision>211</cp:revision>
  <cp:lastPrinted>2016-09-13T12:27:31Z</cp:lastPrinted>
  <dcterms:created xsi:type="dcterms:W3CDTF">2016-04-27T15:31:11Z</dcterms:created>
  <dcterms:modified xsi:type="dcterms:W3CDTF">2021-07-15T15:18:42Z</dcterms:modified>
</cp:coreProperties>
</file>